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
  </p:notesMasterIdLst>
  <p:handoutMasterIdLst>
    <p:handoutMasterId r:id="rId5"/>
  </p:handoutMasterIdLst>
  <p:sldIdLst>
    <p:sldId id="257" r:id="rId3"/>
  </p:sldIdLst>
  <p:sldSz cx="50292000" cy="32004000"/>
  <p:notesSz cx="20104100" cy="12642850"/>
  <p:defaultTextStyle>
    <a:defPPr>
      <a:defRPr lang="en-US"/>
    </a:defPPr>
    <a:lvl1pPr marL="0" algn="l" defTabSz="2373113" rtl="0" eaLnBrk="1" latinLnBrk="0" hangingPunct="1">
      <a:defRPr sz="4672" kern="1200">
        <a:solidFill>
          <a:schemeClr val="tx1"/>
        </a:solidFill>
        <a:latin typeface="+mn-lt"/>
        <a:ea typeface="+mn-ea"/>
        <a:cs typeface="+mn-cs"/>
      </a:defRPr>
    </a:lvl1pPr>
    <a:lvl2pPr marL="1186555" algn="l" defTabSz="2373113" rtl="0" eaLnBrk="1" latinLnBrk="0" hangingPunct="1">
      <a:defRPr sz="4672" kern="1200">
        <a:solidFill>
          <a:schemeClr val="tx1"/>
        </a:solidFill>
        <a:latin typeface="+mn-lt"/>
        <a:ea typeface="+mn-ea"/>
        <a:cs typeface="+mn-cs"/>
      </a:defRPr>
    </a:lvl2pPr>
    <a:lvl3pPr marL="2373113" algn="l" defTabSz="2373113" rtl="0" eaLnBrk="1" latinLnBrk="0" hangingPunct="1">
      <a:defRPr sz="4672" kern="1200">
        <a:solidFill>
          <a:schemeClr val="tx1"/>
        </a:solidFill>
        <a:latin typeface="+mn-lt"/>
        <a:ea typeface="+mn-ea"/>
        <a:cs typeface="+mn-cs"/>
      </a:defRPr>
    </a:lvl3pPr>
    <a:lvl4pPr marL="3559669" algn="l" defTabSz="2373113" rtl="0" eaLnBrk="1" latinLnBrk="0" hangingPunct="1">
      <a:defRPr sz="4672" kern="1200">
        <a:solidFill>
          <a:schemeClr val="tx1"/>
        </a:solidFill>
        <a:latin typeface="+mn-lt"/>
        <a:ea typeface="+mn-ea"/>
        <a:cs typeface="+mn-cs"/>
      </a:defRPr>
    </a:lvl4pPr>
    <a:lvl5pPr marL="4746222" algn="l" defTabSz="2373113" rtl="0" eaLnBrk="1" latinLnBrk="0" hangingPunct="1">
      <a:defRPr sz="4672" kern="1200">
        <a:solidFill>
          <a:schemeClr val="tx1"/>
        </a:solidFill>
        <a:latin typeface="+mn-lt"/>
        <a:ea typeface="+mn-ea"/>
        <a:cs typeface="+mn-cs"/>
      </a:defRPr>
    </a:lvl5pPr>
    <a:lvl6pPr marL="5932778" algn="l" defTabSz="2373113" rtl="0" eaLnBrk="1" latinLnBrk="0" hangingPunct="1">
      <a:defRPr sz="4672" kern="1200">
        <a:solidFill>
          <a:schemeClr val="tx1"/>
        </a:solidFill>
        <a:latin typeface="+mn-lt"/>
        <a:ea typeface="+mn-ea"/>
        <a:cs typeface="+mn-cs"/>
      </a:defRPr>
    </a:lvl6pPr>
    <a:lvl7pPr marL="7119336" algn="l" defTabSz="2373113" rtl="0" eaLnBrk="1" latinLnBrk="0" hangingPunct="1">
      <a:defRPr sz="4672" kern="1200">
        <a:solidFill>
          <a:schemeClr val="tx1"/>
        </a:solidFill>
        <a:latin typeface="+mn-lt"/>
        <a:ea typeface="+mn-ea"/>
        <a:cs typeface="+mn-cs"/>
      </a:defRPr>
    </a:lvl7pPr>
    <a:lvl8pPr marL="8305892" algn="l" defTabSz="2373113" rtl="0" eaLnBrk="1" latinLnBrk="0" hangingPunct="1">
      <a:defRPr sz="4672" kern="1200">
        <a:solidFill>
          <a:schemeClr val="tx1"/>
        </a:solidFill>
        <a:latin typeface="+mn-lt"/>
        <a:ea typeface="+mn-ea"/>
        <a:cs typeface="+mn-cs"/>
      </a:defRPr>
    </a:lvl8pPr>
    <a:lvl9pPr marL="9492446" algn="l" defTabSz="2373113" rtl="0" eaLnBrk="1" latinLnBrk="0" hangingPunct="1">
      <a:defRPr sz="467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4" userDrawn="1">
          <p15:clr>
            <a:srgbClr val="A4A3A4"/>
          </p15:clr>
        </p15:guide>
        <p15:guide id="2" pos="378" userDrawn="1">
          <p15:clr>
            <a:srgbClr val="A4A3A4"/>
          </p15:clr>
        </p15:guide>
        <p15:guide id="3" orient="horz" pos="8308" userDrawn="1">
          <p15:clr>
            <a:srgbClr val="A4A3A4"/>
          </p15:clr>
        </p15:guide>
        <p15:guide id="4" orient="horz" pos="18624" userDrawn="1">
          <p15:clr>
            <a:srgbClr val="A4A3A4"/>
          </p15:clr>
        </p15:guide>
        <p15:guide id="5" pos="7776" userDrawn="1">
          <p15:clr>
            <a:srgbClr val="A4A3A4"/>
          </p15:clr>
        </p15:guide>
        <p15:guide id="6" pos="23442" userDrawn="1">
          <p15:clr>
            <a:srgbClr val="A4A3A4"/>
          </p15:clr>
        </p15:guide>
        <p15:guide id="7" pos="15564" userDrawn="1">
          <p15:clr>
            <a:srgbClr val="A4A3A4"/>
          </p15:clr>
        </p15:guide>
        <p15:guide id="8" pos="16234" userDrawn="1">
          <p15:clr>
            <a:srgbClr val="A4A3A4"/>
          </p15:clr>
        </p15:guide>
        <p15:guide id="9" orient="horz" pos="3744" userDrawn="1">
          <p15:clr>
            <a:srgbClr val="A4A3A4"/>
          </p15:clr>
        </p15:guide>
        <p15:guide id="11" pos="23863" userDrawn="1">
          <p15:clr>
            <a:srgbClr val="A4A3A4"/>
          </p15:clr>
        </p15:guide>
        <p15:guide id="12" orient="horz" pos="33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BB3E61A-81EB-19EB-E655-2C6C0D3D5111}" name="Aspire Scientific" initials="AS" userId="Aspire Scientific" providerId="None"/>
  <p188:author id="{507E8F20-A175-24E2-7EC9-2708B2A65181}" name="Mac, Susanna" initials="MS" userId="S::smac@amgen.com::5326d7c1-5928-4e8d-a0c6-2494baa67ec5" providerId="AD"/>
  <p188:author id="{1658E440-860A-9C86-0362-7A196B54EE11}" name="Vickie McDonald" initials="VM" userId="S::hmy362@qmul.ac.uk::ccdc0bee-5a5b-4eb4-8f41-0c00fd4bc8a7" providerId="AD"/>
  <p188:author id="{538889D7-A66C-B901-6BA1-F79CCEAF8A4F}" name="Ryan Woodrow" initials="RW" userId="Ryan Woodrow"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Greenwood" initials="CG" lastIdx="96" clrIdx="0"/>
  <p:cmAuthor id="2" name="Ryan Woodrow" initials="RW" lastIdx="49" clrIdx="1"/>
  <p:cmAuthor id="3" name="Aspire Scientific" initials="AS" lastIdx="4" clrIdx="2"/>
  <p:cmAuthor id="4" name="Editor" initials="LJ" lastIdx="2" clrIdx="3"/>
  <p:cmAuthor id="5" name="Editor" initials="LJ [2]" lastIdx="1" clrIdx="4"/>
  <p:cmAuthor id="6" name="Editor" initials="LJ [3]" lastIdx="1" clrIdx="5"/>
  <p:cmAuthor id="7" name="Editor" initials="LJ [4]" lastIdx="1" clrIdx="6"/>
  <p:cmAuthor id="8" name="Editor" initials="LJ [5]" lastIdx="1" clrIdx="7"/>
  <p:cmAuthor id="9" name="Editor" initials="LJ [6]" lastIdx="1" clrIdx="8"/>
  <p:cmAuthor id="10" name="Editor" initials="LJ [7]" lastIdx="1" clrIdx="9"/>
  <p:cmAuthor id="11" name="Editor" initials="LJ [8]" lastIdx="1" clrIdx="10"/>
  <p:cmAuthor id="12" name="Editor" initials="LJ [9]" lastIdx="1" clrIdx="11"/>
  <p:cmAuthor id="13" name="Editor" initials="LJ [10]" lastIdx="1" clrIdx="12"/>
  <p:cmAuthor id="14" name="Editor" initials="LJ [11]" lastIdx="1" clrIdx="13"/>
  <p:cmAuthor id="15" name="Editor" initials="LJ [12]" lastIdx="1" clrIdx="14"/>
  <p:cmAuthor id="16" name="Editor" initials="LJ [13]" lastIdx="1" clrIdx="15"/>
  <p:cmAuthor id="17" name="Editor" initials="LJ [14]" lastIdx="1" clrIdx="16"/>
  <p:cmAuthor id="18" name="Editor" initials="LJ [15]" lastIdx="1" clrIdx="17"/>
  <p:cmAuthor id="19" name="Editor" initials="LJ [16]" lastIdx="1" clrIdx="18"/>
  <p:cmAuthor id="20" name="Editor" initials="LJ [17]" lastIdx="1" clrIdx="19"/>
  <p:cmAuthor id="21" name="Editor" initials="LJ [18]" lastIdx="1" clrIdx="20"/>
  <p:cmAuthor id="22" name="Editor" initials="LJ [19]" lastIdx="1" clrIdx="21"/>
  <p:cmAuthor id="23" name="Editor" initials="LJ [20]" lastIdx="1" clrIdx="22"/>
  <p:cmAuthor id="24" name="Editor" initials="LJ [21]" lastIdx="1" clrIdx="23"/>
  <p:cmAuthor id="25" name="Editor" initials="LJ [22]" lastIdx="1" clrIdx="24"/>
  <p:cmAuthor id="26" name="Editor" initials="LJ [23]" lastIdx="1" clrIdx="25"/>
  <p:cmAuthor id="27" name="Editor" initials="LJ [24]" lastIdx="1" clrIdx="26"/>
  <p:cmAuthor id="28" name="Editor" initials="LJ [25]" lastIdx="1" clrIdx="27"/>
  <p:cmAuthor id="29" name="Editor" initials="LJ [26]" lastIdx="1" clrIdx="28"/>
  <p:cmAuthor id="30" name="Editor" initials="LJ [27]" lastIdx="1" clrIdx="29"/>
  <p:cmAuthor id="31" name="Editor" initials="LJ [28]" lastIdx="1" clrIdx="30"/>
  <p:cmAuthor id="32" name="Editor" initials="LJ [29]" lastIdx="1" clrIdx="31"/>
  <p:cmAuthor id="33" name="Editor" initials="LJ [30]" lastIdx="1" clrIdx="32"/>
  <p:cmAuthor id="34" name="Editor" initials="LJ [31]" lastIdx="1" clrIdx="33"/>
  <p:cmAuthor id="35" name="Editor" initials="LJ [32]" lastIdx="1" clrIdx="34"/>
  <p:cmAuthor id="36" name="Editor" initials="LJ [33]" lastIdx="1" clrIdx="35"/>
  <p:cmAuthor id="37" name="Editor" initials="LJ [34]" lastIdx="1" clrIdx="36"/>
  <p:cmAuthor id="38" name="Editor" initials="LJ [35]" lastIdx="1" clrIdx="37"/>
  <p:cmAuthor id="39" name="Editor" initials="LJ [36]" lastIdx="1" clrIdx="38"/>
  <p:cmAuthor id="40" name="Editor" initials="LJ [37]" lastIdx="1" clrIdx="39"/>
  <p:cmAuthor id="41" name="Editor" initials="LJ [38]" lastIdx="1" clrIdx="40"/>
  <p:cmAuthor id="42" name="Editor" initials="LJ [39]" lastIdx="1" clrIdx="41"/>
  <p:cmAuthor id="43" name="Editor" initials="LJ [40]" lastIdx="1" clrIdx="42"/>
  <p:cmAuthor id="44" name="Editor" initials="LJ [41]" lastIdx="1" clrIdx="43"/>
  <p:cmAuthor id="45" name="Editor" initials="LJ [42]" lastIdx="1" clrIdx="44"/>
  <p:cmAuthor id="46" name="Editor" initials="LJ [43]" lastIdx="1" clrIdx="45"/>
  <p:cmAuthor id="47" name="Editor" initials="LJ [44]" lastIdx="1" clrIdx="46"/>
  <p:cmAuthor id="48" name="Editor" initials="LJ [45]" lastIdx="1" clrIdx="47"/>
  <p:cmAuthor id="49" name="Editor" initials="LJ [46]" lastIdx="1" clrIdx="48"/>
  <p:cmAuthor id="50" name="Editor" initials="LJ [47]" lastIdx="1" clrIdx="49"/>
  <p:cmAuthor id="51" name="Editor" initials="LJ [48]" lastIdx="1" clrIdx="50"/>
  <p:cmAuthor id="52" name="Editor" initials="LJ [49]" lastIdx="1" clrIdx="51"/>
  <p:cmAuthor id="53" name="Editor" initials="LJ [50]" lastIdx="1" clrIdx="52"/>
  <p:cmAuthor id="54" name="Editor" initials="LJ [51]" lastIdx="1" clrIdx="53"/>
  <p:cmAuthor id="55" name="Editor" initials="LJ [52]" lastIdx="1" clrIdx="54"/>
  <p:cmAuthor id="56" name="Editor" initials="LJ [53]" lastIdx="1" clrIdx="55"/>
  <p:cmAuthor id="57" name="Editor" initials="LJ [54]" lastIdx="1" clrIdx="56"/>
  <p:cmAuthor id="58" name="Editor" initials="LJ [55]" lastIdx="1" clrIdx="57"/>
  <p:cmAuthor id="59" name="Editor" initials="LJ [56]" lastIdx="1" clrIdx="58"/>
  <p:cmAuthor id="60" name="Editor" initials="LJ [57]" lastIdx="1" clrIdx="59"/>
  <p:cmAuthor id="61" name="Editor" initials="LJ [58]" lastIdx="1" clrIdx="60"/>
  <p:cmAuthor id="62" name="Editor" initials="LJ [59]" lastIdx="1" clrIdx="61"/>
  <p:cmAuthor id="63" name="Editor" initials="LJ [60]" lastIdx="1" clrIdx="62"/>
  <p:cmAuthor id="64" name="Editor" initials="LJ [61]" lastIdx="1" clrIdx="63"/>
  <p:cmAuthor id="65" name="Editor" initials="LJ [62]" lastIdx="1" clrIdx="64"/>
  <p:cmAuthor id="66" name="Heather Davies" initials="HD" lastIdx="24" clrIdx="65">
    <p:extLst>
      <p:ext uri="{19B8F6BF-5375-455C-9EA6-DF929625EA0E}">
        <p15:presenceInfo xmlns:p15="http://schemas.microsoft.com/office/powerpoint/2012/main" userId="S::heather.davies@aspire-scientific.com::b2b0e0a4-e3a1-47e8-90a9-27da883f6d1e" providerId="AD"/>
      </p:ext>
    </p:extLst>
  </p:cmAuthor>
  <p:cmAuthor id="67" name="Hippenmeyer, Jane" initials="HJ" lastIdx="7" clrIdx="66">
    <p:extLst>
      <p:ext uri="{19B8F6BF-5375-455C-9EA6-DF929625EA0E}">
        <p15:presenceInfo xmlns:p15="http://schemas.microsoft.com/office/powerpoint/2012/main" userId="S::jhippenm@amgen.com::8bebb537-a718-413f-b462-71ee20511bca" providerId="AD"/>
      </p:ext>
    </p:extLst>
  </p:cmAuthor>
  <p:cmAuthor id="68" name="Medical Writer" initials="MW" lastIdx="2" clrIdx="67">
    <p:extLst>
      <p:ext uri="{19B8F6BF-5375-455C-9EA6-DF929625EA0E}">
        <p15:presenceInfo xmlns:p15="http://schemas.microsoft.com/office/powerpoint/2012/main" userId="Medical Writer" providerId="None"/>
      </p:ext>
    </p:extLst>
  </p:cmAuthor>
  <p:cmAuthor id="69" name="Ilona Swiatkowska" initials="IS" lastIdx="98" clrIdx="68">
    <p:extLst>
      <p:ext uri="{19B8F6BF-5375-455C-9EA6-DF929625EA0E}">
        <p15:presenceInfo xmlns:p15="http://schemas.microsoft.com/office/powerpoint/2012/main" userId="S::ilona.swiatkowska@aspire-scientific.com::11e65c36-c473-4919-8c5b-f6af2c3c2331" providerId="AD"/>
      </p:ext>
    </p:extLst>
  </p:cmAuthor>
  <p:cmAuthor id="70" name="Jo Tang" initials="JT" lastIdx="18" clrIdx="69">
    <p:extLst>
      <p:ext uri="{19B8F6BF-5375-455C-9EA6-DF929625EA0E}">
        <p15:presenceInfo xmlns:p15="http://schemas.microsoft.com/office/powerpoint/2012/main" userId="Jo T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EDF7"/>
    <a:srgbClr val="DBE0F1"/>
    <a:srgbClr val="FCD5B5"/>
    <a:srgbClr val="FDDCA1"/>
    <a:srgbClr val="005DAA"/>
    <a:srgbClr val="A6A6A6"/>
    <a:srgbClr val="D9DFF0"/>
    <a:srgbClr val="231F20"/>
    <a:srgbClr val="FEF0D6"/>
    <a:srgbClr val="004E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0A87B7-64C9-48D0-AFC0-C7C3D37B74C6}" v="1" dt="2022-12-13T16:40:43.95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20" autoAdjust="0"/>
    <p:restoredTop sz="96283" autoAdjust="0"/>
  </p:normalViewPr>
  <p:slideViewPr>
    <p:cSldViewPr>
      <p:cViewPr>
        <p:scale>
          <a:sx n="26" d="100"/>
          <a:sy n="26" d="100"/>
        </p:scale>
        <p:origin x="16" y="-1824"/>
      </p:cViewPr>
      <p:guideLst>
        <p:guide orient="horz" pos="364"/>
        <p:guide pos="378"/>
        <p:guide orient="horz" pos="8308"/>
        <p:guide orient="horz" pos="18624"/>
        <p:guide pos="7776"/>
        <p:guide pos="23442"/>
        <p:guide pos="15564"/>
        <p:guide pos="16234"/>
        <p:guide orient="horz" pos="3744"/>
        <p:guide pos="23863"/>
        <p:guide orient="horz" pos="3384"/>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slide" Target="slides/slide1.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oessl, Ines" userId="902068fa-c8f0-4501-8bc2-d83581121c18" providerId="ADAL" clId="{BA0A87B7-64C9-48D0-AFC0-C7C3D37B74C6}"/>
    <pc:docChg chg="modSld">
      <pc:chgData name="Foessl, Ines" userId="902068fa-c8f0-4501-8bc2-d83581121c18" providerId="ADAL" clId="{BA0A87B7-64C9-48D0-AFC0-C7C3D37B74C6}" dt="2022-12-13T16:41:46.799" v="16" actId="20577"/>
      <pc:docMkLst>
        <pc:docMk/>
      </pc:docMkLst>
      <pc:sldChg chg="addSp modSp mod">
        <pc:chgData name="Foessl, Ines" userId="902068fa-c8f0-4501-8bc2-d83581121c18" providerId="ADAL" clId="{BA0A87B7-64C9-48D0-AFC0-C7C3D37B74C6}" dt="2022-12-13T16:41:46.799" v="16" actId="20577"/>
        <pc:sldMkLst>
          <pc:docMk/>
          <pc:sldMk cId="928493822" sldId="257"/>
        </pc:sldMkLst>
        <pc:spChg chg="add mod">
          <ac:chgData name="Foessl, Ines" userId="902068fa-c8f0-4501-8bc2-d83581121c18" providerId="ADAL" clId="{BA0A87B7-64C9-48D0-AFC0-C7C3D37B74C6}" dt="2022-12-13T16:41:46.799" v="16" actId="20577"/>
          <ac:spMkLst>
            <pc:docMk/>
            <pc:sldMk cId="928493822" sldId="257"/>
            <ac:spMk id="61" creationId="{FBFE231A-8F37-4044-BE82-D5419D8BD7D3}"/>
          </ac:spMkLst>
        </pc:spChg>
        <pc:spChg chg="mod">
          <ac:chgData name="Foessl, Ines" userId="902068fa-c8f0-4501-8bc2-d83581121c18" providerId="ADAL" clId="{BA0A87B7-64C9-48D0-AFC0-C7C3D37B74C6}" dt="2022-12-13T16:40:39.527" v="1" actId="14100"/>
          <ac:spMkLst>
            <pc:docMk/>
            <pc:sldMk cId="928493822" sldId="257"/>
            <ac:spMk id="67" creationId="{0BDC880D-5A3C-49EF-B774-0BD78CD2EE7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E0C88CD-4013-4969-8AD7-23D520597345}"/>
              </a:ext>
            </a:extLst>
          </p:cNvPr>
          <p:cNvSpPr>
            <a:spLocks noGrp="1"/>
          </p:cNvSpPr>
          <p:nvPr>
            <p:ph type="hdr" sz="quarter"/>
          </p:nvPr>
        </p:nvSpPr>
        <p:spPr>
          <a:xfrm>
            <a:off x="0" y="0"/>
            <a:ext cx="8712200" cy="6334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70C4F6D-00DE-436A-95CA-F4DA228DE968}"/>
              </a:ext>
            </a:extLst>
          </p:cNvPr>
          <p:cNvSpPr>
            <a:spLocks noGrp="1"/>
          </p:cNvSpPr>
          <p:nvPr>
            <p:ph type="dt" sz="quarter" idx="1"/>
          </p:nvPr>
        </p:nvSpPr>
        <p:spPr>
          <a:xfrm>
            <a:off x="11387138" y="0"/>
            <a:ext cx="8712200" cy="633413"/>
          </a:xfrm>
          <a:prstGeom prst="rect">
            <a:avLst/>
          </a:prstGeom>
        </p:spPr>
        <p:txBody>
          <a:bodyPr vert="horz" lIns="91440" tIns="45720" rIns="91440" bIns="45720" rtlCol="0"/>
          <a:lstStyle>
            <a:lvl1pPr algn="r">
              <a:defRPr sz="1200"/>
            </a:lvl1pPr>
          </a:lstStyle>
          <a:p>
            <a:fld id="{E7C8B3F7-6A96-4A99-BC6B-D7432B5D7DE1}" type="datetimeFigureOut">
              <a:rPr lang="en-US" smtClean="0"/>
              <a:t>12/13/2022</a:t>
            </a:fld>
            <a:endParaRPr lang="en-US"/>
          </a:p>
        </p:txBody>
      </p:sp>
      <p:sp>
        <p:nvSpPr>
          <p:cNvPr id="4" name="Footer Placeholder 3">
            <a:extLst>
              <a:ext uri="{FF2B5EF4-FFF2-40B4-BE49-F238E27FC236}">
                <a16:creationId xmlns:a16="http://schemas.microsoft.com/office/drawing/2014/main" id="{52A77913-EC5F-4498-A836-35826997B4FA}"/>
              </a:ext>
            </a:extLst>
          </p:cNvPr>
          <p:cNvSpPr>
            <a:spLocks noGrp="1"/>
          </p:cNvSpPr>
          <p:nvPr>
            <p:ph type="ftr" sz="quarter" idx="2"/>
          </p:nvPr>
        </p:nvSpPr>
        <p:spPr>
          <a:xfrm>
            <a:off x="0" y="12009438"/>
            <a:ext cx="8712200" cy="6334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C47B2C4-D887-499E-95FC-DDE22809BB50}"/>
              </a:ext>
            </a:extLst>
          </p:cNvPr>
          <p:cNvSpPr>
            <a:spLocks noGrp="1"/>
          </p:cNvSpPr>
          <p:nvPr>
            <p:ph type="sldNum" sz="quarter" idx="3"/>
          </p:nvPr>
        </p:nvSpPr>
        <p:spPr>
          <a:xfrm>
            <a:off x="11387138" y="12009438"/>
            <a:ext cx="8712200" cy="633412"/>
          </a:xfrm>
          <a:prstGeom prst="rect">
            <a:avLst/>
          </a:prstGeom>
        </p:spPr>
        <p:txBody>
          <a:bodyPr vert="horz" lIns="91440" tIns="45720" rIns="91440" bIns="45720" rtlCol="0" anchor="b"/>
          <a:lstStyle>
            <a:lvl1pPr algn="r">
              <a:defRPr sz="1200"/>
            </a:lvl1pPr>
          </a:lstStyle>
          <a:p>
            <a:fld id="{2D8DCC1A-FA84-4235-9B24-E666B6239DD2}" type="slidenum">
              <a:rPr lang="en-US" smtClean="0"/>
              <a:t>‹#›</a:t>
            </a:fld>
            <a:endParaRPr lang="en-US"/>
          </a:p>
        </p:txBody>
      </p:sp>
    </p:spTree>
    <p:extLst>
      <p:ext uri="{BB962C8B-B14F-4D97-AF65-F5344CB8AC3E}">
        <p14:creationId xmlns:p14="http://schemas.microsoft.com/office/powerpoint/2010/main" val="2585570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8712200" cy="63341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11387138" y="0"/>
            <a:ext cx="8712200" cy="633413"/>
          </a:xfrm>
          <a:prstGeom prst="rect">
            <a:avLst/>
          </a:prstGeom>
        </p:spPr>
        <p:txBody>
          <a:bodyPr vert="horz" lIns="91440" tIns="45720" rIns="91440" bIns="45720" rtlCol="0"/>
          <a:lstStyle>
            <a:lvl1pPr algn="r">
              <a:defRPr sz="1200"/>
            </a:lvl1pPr>
          </a:lstStyle>
          <a:p>
            <a:fld id="{4B911221-6ACB-4AD2-B63E-7D0634693387}" type="datetimeFigureOut">
              <a:rPr lang="en-GB" smtClean="0"/>
              <a:t>13/12/2022</a:t>
            </a:fld>
            <a:endParaRPr lang="en-GB" dirty="0"/>
          </a:p>
        </p:txBody>
      </p:sp>
      <p:sp>
        <p:nvSpPr>
          <p:cNvPr id="4" name="Slide Image Placeholder 3"/>
          <p:cNvSpPr>
            <a:spLocks noGrp="1" noRot="1" noChangeAspect="1"/>
          </p:cNvSpPr>
          <p:nvPr>
            <p:ph type="sldImg" idx="2"/>
          </p:nvPr>
        </p:nvSpPr>
        <p:spPr>
          <a:xfrm>
            <a:off x="6700838" y="1581150"/>
            <a:ext cx="6702425" cy="426561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2009775" y="6084888"/>
            <a:ext cx="16084550" cy="497840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12009438"/>
            <a:ext cx="8712200" cy="633412"/>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11387138" y="12009438"/>
            <a:ext cx="8712200" cy="633412"/>
          </a:xfrm>
          <a:prstGeom prst="rect">
            <a:avLst/>
          </a:prstGeom>
        </p:spPr>
        <p:txBody>
          <a:bodyPr vert="horz" lIns="91440" tIns="45720" rIns="91440" bIns="45720" rtlCol="0" anchor="b"/>
          <a:lstStyle>
            <a:lvl1pPr algn="r">
              <a:defRPr sz="1200"/>
            </a:lvl1pPr>
          </a:lstStyle>
          <a:p>
            <a:fld id="{16482184-2309-4C12-AB4C-77C6A1C1CC5D}" type="slidenum">
              <a:rPr lang="en-GB" smtClean="0"/>
              <a:t>‹#›</a:t>
            </a:fld>
            <a:endParaRPr lang="en-GB" dirty="0"/>
          </a:p>
        </p:txBody>
      </p:sp>
    </p:spTree>
    <p:extLst>
      <p:ext uri="{BB962C8B-B14F-4D97-AF65-F5344CB8AC3E}">
        <p14:creationId xmlns:p14="http://schemas.microsoft.com/office/powerpoint/2010/main" val="2531944755"/>
      </p:ext>
    </p:extLst>
  </p:cSld>
  <p:clrMap bg1="lt1" tx1="dk1" bg2="lt2" tx2="dk2" accent1="accent1" accent2="accent2" accent3="accent3" accent4="accent4" accent5="accent5" accent6="accent6" hlink="hlink" folHlink="folHlink"/>
  <p:hf dt="0"/>
  <p:notesStyle>
    <a:lvl1pPr marL="0" algn="l" defTabSz="1393405" rtl="0" eaLnBrk="1" latinLnBrk="0" hangingPunct="1">
      <a:defRPr sz="1829" kern="1200">
        <a:solidFill>
          <a:schemeClr val="tx1"/>
        </a:solidFill>
        <a:latin typeface="+mn-lt"/>
        <a:ea typeface="+mn-ea"/>
        <a:cs typeface="+mn-cs"/>
      </a:defRPr>
    </a:lvl1pPr>
    <a:lvl2pPr marL="696702" algn="l" defTabSz="1393405" rtl="0" eaLnBrk="1" latinLnBrk="0" hangingPunct="1">
      <a:defRPr sz="1829" kern="1200">
        <a:solidFill>
          <a:schemeClr val="tx1"/>
        </a:solidFill>
        <a:latin typeface="+mn-lt"/>
        <a:ea typeface="+mn-ea"/>
        <a:cs typeface="+mn-cs"/>
      </a:defRPr>
    </a:lvl2pPr>
    <a:lvl3pPr marL="1393405" algn="l" defTabSz="1393405" rtl="0" eaLnBrk="1" latinLnBrk="0" hangingPunct="1">
      <a:defRPr sz="1829" kern="1200">
        <a:solidFill>
          <a:schemeClr val="tx1"/>
        </a:solidFill>
        <a:latin typeface="+mn-lt"/>
        <a:ea typeface="+mn-ea"/>
        <a:cs typeface="+mn-cs"/>
      </a:defRPr>
    </a:lvl3pPr>
    <a:lvl4pPr marL="2090106" algn="l" defTabSz="1393405" rtl="0" eaLnBrk="1" latinLnBrk="0" hangingPunct="1">
      <a:defRPr sz="1829" kern="1200">
        <a:solidFill>
          <a:schemeClr val="tx1"/>
        </a:solidFill>
        <a:latin typeface="+mn-lt"/>
        <a:ea typeface="+mn-ea"/>
        <a:cs typeface="+mn-cs"/>
      </a:defRPr>
    </a:lvl4pPr>
    <a:lvl5pPr marL="2786807" algn="l" defTabSz="1393405" rtl="0" eaLnBrk="1" latinLnBrk="0" hangingPunct="1">
      <a:defRPr sz="1829" kern="1200">
        <a:solidFill>
          <a:schemeClr val="tx1"/>
        </a:solidFill>
        <a:latin typeface="+mn-lt"/>
        <a:ea typeface="+mn-ea"/>
        <a:cs typeface="+mn-cs"/>
      </a:defRPr>
    </a:lvl5pPr>
    <a:lvl6pPr marL="3483509" algn="l" defTabSz="1393405" rtl="0" eaLnBrk="1" latinLnBrk="0" hangingPunct="1">
      <a:defRPr sz="1829" kern="1200">
        <a:solidFill>
          <a:schemeClr val="tx1"/>
        </a:solidFill>
        <a:latin typeface="+mn-lt"/>
        <a:ea typeface="+mn-ea"/>
        <a:cs typeface="+mn-cs"/>
      </a:defRPr>
    </a:lvl6pPr>
    <a:lvl7pPr marL="4180210" algn="l" defTabSz="1393405" rtl="0" eaLnBrk="1" latinLnBrk="0" hangingPunct="1">
      <a:defRPr sz="1829" kern="1200">
        <a:solidFill>
          <a:schemeClr val="tx1"/>
        </a:solidFill>
        <a:latin typeface="+mn-lt"/>
        <a:ea typeface="+mn-ea"/>
        <a:cs typeface="+mn-cs"/>
      </a:defRPr>
    </a:lvl7pPr>
    <a:lvl8pPr marL="4876913" algn="l" defTabSz="1393405" rtl="0" eaLnBrk="1" latinLnBrk="0" hangingPunct="1">
      <a:defRPr sz="1829" kern="1200">
        <a:solidFill>
          <a:schemeClr val="tx1"/>
        </a:solidFill>
        <a:latin typeface="+mn-lt"/>
        <a:ea typeface="+mn-ea"/>
        <a:cs typeface="+mn-cs"/>
      </a:defRPr>
    </a:lvl8pPr>
    <a:lvl9pPr marL="5573614" algn="l" defTabSz="1393405" rtl="0" eaLnBrk="1" latinLnBrk="0" hangingPunct="1">
      <a:defRPr sz="18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00838" y="1581150"/>
            <a:ext cx="6702425" cy="426561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6482184-2309-4C12-AB4C-77C6A1C1CC5D}" type="slidenum">
              <a:rPr lang="en-GB" smtClean="0"/>
              <a:t>1</a:t>
            </a:fld>
            <a:endParaRPr lang="en-GB" dirty="0"/>
          </a:p>
        </p:txBody>
      </p:sp>
    </p:spTree>
    <p:extLst>
      <p:ext uri="{BB962C8B-B14F-4D97-AF65-F5344CB8AC3E}">
        <p14:creationId xmlns:p14="http://schemas.microsoft.com/office/powerpoint/2010/main" val="1074994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771901" y="9921252"/>
            <a:ext cx="42748203"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7543803" y="17922250"/>
            <a:ext cx="3520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12/13/2022</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2514599" y="7360932"/>
            <a:ext cx="2187702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5900384" y="7360932"/>
            <a:ext cx="21877022"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12/13/2022</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12/13/2022</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12/13/2022</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 y="31303398"/>
            <a:ext cx="50292000" cy="686372"/>
          </a:xfrm>
          <a:custGeom>
            <a:avLst/>
            <a:gdLst/>
            <a:ahLst/>
            <a:cxnLst/>
            <a:rect l="l" t="t" r="r" b="b"/>
            <a:pathLst>
              <a:path w="20104100" h="271145">
                <a:moveTo>
                  <a:pt x="0" y="270779"/>
                </a:moveTo>
                <a:lnTo>
                  <a:pt x="20104099" y="270779"/>
                </a:lnTo>
                <a:lnTo>
                  <a:pt x="20104099" y="0"/>
                </a:lnTo>
                <a:lnTo>
                  <a:pt x="0" y="0"/>
                </a:lnTo>
                <a:lnTo>
                  <a:pt x="0" y="270779"/>
                </a:lnTo>
                <a:close/>
              </a:path>
            </a:pathLst>
          </a:custGeom>
          <a:solidFill>
            <a:srgbClr val="004E95"/>
          </a:solidFill>
        </p:spPr>
        <p:txBody>
          <a:bodyPr wrap="square" lIns="0" tIns="0" rIns="0" bIns="0" rtlCol="0"/>
          <a:lstStyle/>
          <a:p>
            <a:endParaRPr sz="9626"/>
          </a:p>
        </p:txBody>
      </p:sp>
      <p:sp>
        <p:nvSpPr>
          <p:cNvPr id="2" name="Holder 2"/>
          <p:cNvSpPr>
            <a:spLocks noGrp="1"/>
          </p:cNvSpPr>
          <p:nvPr>
            <p:ph type="title"/>
          </p:nvPr>
        </p:nvSpPr>
        <p:spPr>
          <a:xfrm>
            <a:off x="2514609" y="1280173"/>
            <a:ext cx="4526280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2514609" y="7360932"/>
            <a:ext cx="45262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7099282" y="29763726"/>
            <a:ext cx="16093440" cy="71897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514609" y="29763726"/>
            <a:ext cx="11567161" cy="71897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12/13/2022</a:t>
            </a:fld>
            <a:endParaRPr lang="en-US" dirty="0"/>
          </a:p>
        </p:txBody>
      </p:sp>
      <p:sp>
        <p:nvSpPr>
          <p:cNvPr id="6" name="Holder 6"/>
          <p:cNvSpPr>
            <a:spLocks noGrp="1"/>
          </p:cNvSpPr>
          <p:nvPr>
            <p:ph type="sldNum" sz="quarter" idx="7"/>
          </p:nvPr>
        </p:nvSpPr>
        <p:spPr>
          <a:xfrm>
            <a:off x="36210256" y="29763726"/>
            <a:ext cx="11567161" cy="71897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966984">
        <a:defRPr>
          <a:latin typeface="+mn-lt"/>
          <a:ea typeface="+mn-ea"/>
          <a:cs typeface="+mn-cs"/>
        </a:defRPr>
      </a:lvl2pPr>
      <a:lvl3pPr marL="1933969">
        <a:defRPr>
          <a:latin typeface="+mn-lt"/>
          <a:ea typeface="+mn-ea"/>
          <a:cs typeface="+mn-cs"/>
        </a:defRPr>
      </a:lvl3pPr>
      <a:lvl4pPr marL="2900954">
        <a:defRPr>
          <a:latin typeface="+mn-lt"/>
          <a:ea typeface="+mn-ea"/>
          <a:cs typeface="+mn-cs"/>
        </a:defRPr>
      </a:lvl4pPr>
      <a:lvl5pPr marL="3867941">
        <a:defRPr>
          <a:latin typeface="+mn-lt"/>
          <a:ea typeface="+mn-ea"/>
          <a:cs typeface="+mn-cs"/>
        </a:defRPr>
      </a:lvl5pPr>
      <a:lvl6pPr marL="4834925">
        <a:defRPr>
          <a:latin typeface="+mn-lt"/>
          <a:ea typeface="+mn-ea"/>
          <a:cs typeface="+mn-cs"/>
        </a:defRPr>
      </a:lvl6pPr>
      <a:lvl7pPr marL="5801910">
        <a:defRPr>
          <a:latin typeface="+mn-lt"/>
          <a:ea typeface="+mn-ea"/>
          <a:cs typeface="+mn-cs"/>
        </a:defRPr>
      </a:lvl7pPr>
      <a:lvl8pPr marL="6768895">
        <a:defRPr>
          <a:latin typeface="+mn-lt"/>
          <a:ea typeface="+mn-ea"/>
          <a:cs typeface="+mn-cs"/>
        </a:defRPr>
      </a:lvl8pPr>
      <a:lvl9pPr marL="7735879">
        <a:defRPr>
          <a:latin typeface="+mn-lt"/>
          <a:ea typeface="+mn-ea"/>
          <a:cs typeface="+mn-cs"/>
        </a:defRPr>
      </a:lvl9pPr>
    </p:bodyStyle>
    <p:otherStyle>
      <a:lvl1pPr marL="0">
        <a:defRPr>
          <a:latin typeface="+mn-lt"/>
          <a:ea typeface="+mn-ea"/>
          <a:cs typeface="+mn-cs"/>
        </a:defRPr>
      </a:lvl1pPr>
      <a:lvl2pPr marL="966984">
        <a:defRPr>
          <a:latin typeface="+mn-lt"/>
          <a:ea typeface="+mn-ea"/>
          <a:cs typeface="+mn-cs"/>
        </a:defRPr>
      </a:lvl2pPr>
      <a:lvl3pPr marL="1933969">
        <a:defRPr>
          <a:latin typeface="+mn-lt"/>
          <a:ea typeface="+mn-ea"/>
          <a:cs typeface="+mn-cs"/>
        </a:defRPr>
      </a:lvl3pPr>
      <a:lvl4pPr marL="2900954">
        <a:defRPr>
          <a:latin typeface="+mn-lt"/>
          <a:ea typeface="+mn-ea"/>
          <a:cs typeface="+mn-cs"/>
        </a:defRPr>
      </a:lvl4pPr>
      <a:lvl5pPr marL="3867941">
        <a:defRPr>
          <a:latin typeface="+mn-lt"/>
          <a:ea typeface="+mn-ea"/>
          <a:cs typeface="+mn-cs"/>
        </a:defRPr>
      </a:lvl5pPr>
      <a:lvl6pPr marL="4834925">
        <a:defRPr>
          <a:latin typeface="+mn-lt"/>
          <a:ea typeface="+mn-ea"/>
          <a:cs typeface="+mn-cs"/>
        </a:defRPr>
      </a:lvl6pPr>
      <a:lvl7pPr marL="5801910">
        <a:defRPr>
          <a:latin typeface="+mn-lt"/>
          <a:ea typeface="+mn-ea"/>
          <a:cs typeface="+mn-cs"/>
        </a:defRPr>
      </a:lvl7pPr>
      <a:lvl8pPr marL="6768895">
        <a:defRPr>
          <a:latin typeface="+mn-lt"/>
          <a:ea typeface="+mn-ea"/>
          <a:cs typeface="+mn-cs"/>
        </a:defRPr>
      </a:lvl8pPr>
      <a:lvl9pPr marL="7735879">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2.jpg"/><Relationship Id="rId5" Type="http://schemas.openxmlformats.org/officeDocument/2006/relationships/hyperlink" Target="mailto:vickiemcdonald@nhs.net" TargetMode="External"/><Relationship Id="rId4" Type="http://schemas.openxmlformats.org/officeDocument/2006/relationships/hyperlink" Target="https://www.accessdata.fda.gov/drugsatfda_docs/label/2021/125268s167lb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0">
            <a:extLst>
              <a:ext uri="{FF2B5EF4-FFF2-40B4-BE49-F238E27FC236}">
                <a16:creationId xmlns:a16="http://schemas.microsoft.com/office/drawing/2014/main" id="{1938B61E-ED64-23FE-1E90-2D0D038ABDCC}"/>
              </a:ext>
            </a:extLst>
          </p:cNvPr>
          <p:cNvSpPr txBox="1"/>
          <p:nvPr/>
        </p:nvSpPr>
        <p:spPr>
          <a:xfrm>
            <a:off x="33920816" y="14554200"/>
            <a:ext cx="15650216" cy="3795299"/>
          </a:xfrm>
          <a:prstGeom prst="rect">
            <a:avLst/>
          </a:prstGeom>
        </p:spPr>
        <p:txBody>
          <a:bodyPr vert="horz" wrap="square" lIns="0" tIns="30890" rIns="0" bIns="0" rtlCol="0">
            <a:spAutoFit/>
          </a:bodyPr>
          <a:lstStyle/>
          <a:p>
            <a:pPr marL="26861">
              <a:lnSpc>
                <a:spcPct val="90000"/>
              </a:lnSpc>
              <a:spcBef>
                <a:spcPts val="317"/>
              </a:spcBef>
              <a:buClr>
                <a:srgbClr val="005DAA"/>
              </a:buClr>
            </a:pPr>
            <a:r>
              <a:rPr lang="en-GB" sz="3200" b="1" i="1" spc="-33" dirty="0">
                <a:solidFill>
                  <a:srgbClr val="005DAA"/>
                </a:solidFill>
                <a:latin typeface="Arial Narrow"/>
              </a:rPr>
              <a:t>Remission to non-TPO-RAs Groups 1 and 2</a:t>
            </a:r>
          </a:p>
          <a:p>
            <a:pPr marL="389341" indent="-362480">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No patients in Group 1 had remission with non-TPO-RAs </a:t>
            </a:r>
          </a:p>
          <a:p>
            <a:pPr marL="389341" indent="-362480">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34/64 patients (53%) in Group 2 experienced remission to non-TPO-RAs; of these 22 received only corticosteroid ± IVIg treatment</a:t>
            </a:r>
          </a:p>
          <a:p>
            <a:pPr marL="389341" indent="-362480">
              <a:lnSpc>
                <a:spcPct val="90000"/>
              </a:lnSpc>
              <a:spcBef>
                <a:spcPts val="317"/>
              </a:spcBef>
              <a:spcAft>
                <a:spcPts val="1200"/>
              </a:spcAft>
              <a:buClr>
                <a:srgbClr val="005DAA"/>
              </a:buClr>
              <a:buFont typeface="Arial" panose="020B0604020202020204" pitchFamily="34" charset="0"/>
              <a:buChar char="•"/>
            </a:pPr>
            <a:r>
              <a:rPr lang="en-US" sz="3000" spc="-33" dirty="0">
                <a:latin typeface="Arial Narrow"/>
                <a:cs typeface="Arial Narrow"/>
              </a:rPr>
              <a:t>The median time from diagnosis to remission was 76 days</a:t>
            </a:r>
          </a:p>
          <a:p>
            <a:pPr marL="26861">
              <a:lnSpc>
                <a:spcPct val="90000"/>
              </a:lnSpc>
              <a:spcBef>
                <a:spcPts val="317"/>
              </a:spcBef>
              <a:buClr>
                <a:srgbClr val="005DAA"/>
              </a:buClr>
            </a:pPr>
            <a:r>
              <a:rPr lang="en-GB" sz="3200" b="1" i="1" spc="-33" dirty="0">
                <a:solidFill>
                  <a:srgbClr val="005DAA"/>
                </a:solidFill>
                <a:latin typeface="Arial Narrow"/>
              </a:rPr>
              <a:t>Clinical outcomes</a:t>
            </a:r>
          </a:p>
          <a:p>
            <a:pPr marL="389341" indent="-362480">
              <a:lnSpc>
                <a:spcPct val="90000"/>
              </a:lnSpc>
              <a:spcBef>
                <a:spcPts val="317"/>
              </a:spcBef>
              <a:buClr>
                <a:srgbClr val="005DAA"/>
              </a:buClr>
              <a:buFont typeface="Arial" panose="020B0604020202020204" pitchFamily="34" charset="0"/>
              <a:buChar char="•"/>
            </a:pPr>
            <a:r>
              <a:rPr lang="en-US" sz="3000" spc="-33" dirty="0">
                <a:latin typeface="Arial Narrow"/>
              </a:rPr>
              <a:t>Rescue therapies were required by 36% and 31% of patients in Group 1 and 2, respectively (Table 3)</a:t>
            </a:r>
          </a:p>
          <a:p>
            <a:pPr marL="389341" indent="-362480">
              <a:lnSpc>
                <a:spcPct val="90000"/>
              </a:lnSpc>
              <a:spcBef>
                <a:spcPts val="317"/>
              </a:spcBef>
              <a:spcAft>
                <a:spcPts val="1600"/>
              </a:spcAft>
              <a:buClr>
                <a:srgbClr val="005DAA"/>
              </a:buClr>
              <a:buFont typeface="Arial" panose="020B0604020202020204" pitchFamily="34" charset="0"/>
              <a:buChar char="•"/>
            </a:pPr>
            <a:r>
              <a:rPr lang="en-US" sz="3000" spc="-33" dirty="0">
                <a:latin typeface="Arial Narrow"/>
                <a:cs typeface="Arial Narrow"/>
              </a:rPr>
              <a:t>The median duration of prednisolone and MMF treatment was shorter for Group 1 vs 2 (Table 3)</a:t>
            </a:r>
          </a:p>
        </p:txBody>
      </p:sp>
      <p:sp>
        <p:nvSpPr>
          <p:cNvPr id="32" name="object 32"/>
          <p:cNvSpPr txBox="1"/>
          <p:nvPr/>
        </p:nvSpPr>
        <p:spPr>
          <a:xfrm>
            <a:off x="568400" y="13639800"/>
            <a:ext cx="15840000" cy="4450991"/>
          </a:xfrm>
          <a:prstGeom prst="rect">
            <a:avLst/>
          </a:prstGeom>
        </p:spPr>
        <p:txBody>
          <a:bodyPr vert="horz" wrap="square" lIns="0" tIns="75213" rIns="0" bIns="0" rtlCol="0">
            <a:spAutoFit/>
          </a:bodyPr>
          <a:lstStyle/>
          <a:p>
            <a:pPr marL="13425">
              <a:lnSpc>
                <a:spcPct val="90000"/>
              </a:lnSpc>
              <a:spcBef>
                <a:spcPts val="317"/>
              </a:spcBef>
            </a:pPr>
            <a:r>
              <a:rPr lang="en-GB" sz="3200" b="1" i="1" dirty="0">
                <a:solidFill>
                  <a:srgbClr val="005DAA"/>
                </a:solidFill>
                <a:latin typeface="Arial Narrow"/>
                <a:cs typeface="Arial Narrow"/>
              </a:rPr>
              <a:t>Study</a:t>
            </a:r>
            <a:r>
              <a:rPr lang="en-GB" sz="3200" b="1" i="1" spc="-11" dirty="0">
                <a:solidFill>
                  <a:srgbClr val="005DAA"/>
                </a:solidFill>
                <a:latin typeface="Arial Narrow"/>
                <a:cs typeface="Arial Narrow"/>
              </a:rPr>
              <a:t> </a:t>
            </a:r>
            <a:r>
              <a:rPr lang="en-GB" sz="3200" b="1" i="1" dirty="0">
                <a:solidFill>
                  <a:srgbClr val="005DAA"/>
                </a:solidFill>
                <a:latin typeface="Arial Narrow"/>
                <a:cs typeface="Arial Narrow"/>
              </a:rPr>
              <a:t>design</a:t>
            </a:r>
            <a:endParaRPr lang="en-GB" sz="3200" dirty="0">
              <a:latin typeface="Arial Narrow"/>
              <a:cs typeface="Arial Narrow"/>
            </a:endParaRPr>
          </a:p>
          <a:p>
            <a:pPr marL="498528" indent="-362480" algn="just">
              <a:lnSpc>
                <a:spcPct val="90000"/>
              </a:lnSpc>
              <a:spcBef>
                <a:spcPts val="317"/>
              </a:spcBef>
              <a:buClr>
                <a:srgbClr val="005DAA"/>
              </a:buClr>
              <a:buFont typeface="Arial" panose="020B0604020202020204" pitchFamily="34" charset="0"/>
              <a:buChar char="•"/>
            </a:pPr>
            <a:r>
              <a:rPr lang="en-US" sz="3000" dirty="0">
                <a:latin typeface="Arial Narrow" panose="020B0606020202030204" pitchFamily="34" charset="0"/>
                <a:cs typeface="Arial" panose="020B0604020202020204" pitchFamily="34" charset="0"/>
              </a:rPr>
              <a:t>The inclusion and exclusion criteria are shown in Figure 1. All patients were permitted to have received </a:t>
            </a:r>
            <a:br>
              <a:rPr lang="en-US" sz="3000" dirty="0">
                <a:latin typeface="Arial Narrow" panose="020B0606020202030204" pitchFamily="34" charset="0"/>
                <a:cs typeface="Arial" panose="020B0604020202020204" pitchFamily="34" charset="0"/>
              </a:rPr>
            </a:br>
            <a:r>
              <a:rPr lang="en-US" sz="3000" dirty="0">
                <a:latin typeface="Arial Narrow" panose="020B0606020202030204" pitchFamily="34" charset="0"/>
                <a:cs typeface="Arial" panose="020B0604020202020204" pitchFamily="34" charset="0"/>
              </a:rPr>
              <a:t>TPO-RAs, including eltrombopag, &gt;12 months from ITP diagnosis. Patients who had received eltrombopag ≤12 months of diagnosis were excluded</a:t>
            </a:r>
          </a:p>
          <a:p>
            <a:pPr marL="498528" indent="-362480" algn="just">
              <a:lnSpc>
                <a:spcPct val="90000"/>
              </a:lnSpc>
              <a:spcBef>
                <a:spcPts val="317"/>
              </a:spcBef>
              <a:buClr>
                <a:srgbClr val="005DAA"/>
              </a:buClr>
              <a:buFont typeface="Arial" panose="020B0604020202020204" pitchFamily="34" charset="0"/>
              <a:buChar char="•"/>
            </a:pPr>
            <a:r>
              <a:rPr lang="en-US" sz="3000" dirty="0">
                <a:latin typeface="Arial Narrow" panose="020B0606020202030204" pitchFamily="34" charset="0"/>
                <a:cs typeface="Arial" panose="020B0604020202020204" pitchFamily="34" charset="0"/>
              </a:rPr>
              <a:t>For analysis, patients were divided into two groups depending on the timing of romiplostim treatment </a:t>
            </a:r>
          </a:p>
          <a:p>
            <a:pPr marL="498528" indent="-362480" algn="just">
              <a:lnSpc>
                <a:spcPct val="90000"/>
              </a:lnSpc>
              <a:spcBef>
                <a:spcPts val="317"/>
              </a:spcBef>
              <a:buClr>
                <a:srgbClr val="005DAA"/>
              </a:buClr>
              <a:buFont typeface="Arial" panose="020B0604020202020204" pitchFamily="34" charset="0"/>
              <a:buChar char="•"/>
            </a:pPr>
            <a:r>
              <a:rPr lang="en-US" sz="3000" dirty="0">
                <a:latin typeface="Arial Narrow" panose="020B0606020202030204" pitchFamily="34" charset="0"/>
                <a:cs typeface="Arial" panose="020B0604020202020204" pitchFamily="34" charset="0"/>
              </a:rPr>
              <a:t>At baseline, data were collected on patient demographics and clinical characteristics. During the study observation period, data were collected on all prescribed ITP treatments, platelet counts, rescue therapies, bleeding episodes, and hospitalizations </a:t>
            </a:r>
          </a:p>
          <a:p>
            <a:pPr marL="498528" indent="-362480" algn="just">
              <a:lnSpc>
                <a:spcPct val="90000"/>
              </a:lnSpc>
              <a:spcBef>
                <a:spcPts val="317"/>
              </a:spcBef>
              <a:buClr>
                <a:srgbClr val="005DAA"/>
              </a:buClr>
              <a:buFont typeface="Arial" panose="020B0604020202020204" pitchFamily="34" charset="0"/>
              <a:buChar char="•"/>
            </a:pPr>
            <a:r>
              <a:rPr lang="en-US" sz="3000" dirty="0">
                <a:latin typeface="Arial Narrow" panose="020B0606020202030204" pitchFamily="34" charset="0"/>
                <a:cs typeface="Arial" panose="020B0604020202020204" pitchFamily="34" charset="0"/>
              </a:rPr>
              <a:t>All analyses were descriptive</a:t>
            </a:r>
            <a:endParaRPr lang="en-US" sz="3000" dirty="0">
              <a:solidFill>
                <a:srgbClr val="FF0000"/>
              </a:solidFill>
              <a:latin typeface="Arial Narrow" panose="020B0606020202030204" pitchFamily="34" charset="0"/>
              <a:cs typeface="Arial" panose="020B0604020202020204" pitchFamily="34" charset="0"/>
            </a:endParaRPr>
          </a:p>
          <a:p>
            <a:pPr marL="498528" indent="-362480">
              <a:lnSpc>
                <a:spcPct val="90000"/>
              </a:lnSpc>
              <a:spcBef>
                <a:spcPts val="317"/>
              </a:spcBef>
              <a:buClr>
                <a:srgbClr val="005DAA"/>
              </a:buClr>
              <a:buFont typeface="Arial" panose="020B0604020202020204" pitchFamily="34" charset="0"/>
              <a:buChar char="•"/>
            </a:pPr>
            <a:endParaRPr lang="en-US" sz="3000" dirty="0">
              <a:latin typeface="Arial Narrow" panose="020B0606020202030204" pitchFamily="34" charset="0"/>
              <a:cs typeface="Arial" panose="020B0604020202020204" pitchFamily="34" charset="0"/>
            </a:endParaRPr>
          </a:p>
        </p:txBody>
      </p:sp>
      <p:sp>
        <p:nvSpPr>
          <p:cNvPr id="608" name="object 8">
            <a:extLst>
              <a:ext uri="{FF2B5EF4-FFF2-40B4-BE49-F238E27FC236}">
                <a16:creationId xmlns:a16="http://schemas.microsoft.com/office/drawing/2014/main" id="{4FF0393C-3FE5-49E3-9528-06FD820E55F8}"/>
              </a:ext>
            </a:extLst>
          </p:cNvPr>
          <p:cNvSpPr txBox="1"/>
          <p:nvPr/>
        </p:nvSpPr>
        <p:spPr>
          <a:xfrm>
            <a:off x="0" y="65714"/>
            <a:ext cx="50292000" cy="3584152"/>
          </a:xfrm>
          <a:prstGeom prst="rect">
            <a:avLst/>
          </a:prstGeom>
          <a:solidFill>
            <a:srgbClr val="004E95"/>
          </a:solidFill>
        </p:spPr>
        <p:txBody>
          <a:bodyPr vert="horz" wrap="square" lIns="0" tIns="565443" rIns="0" bIns="0" rtlCol="0">
            <a:noAutofit/>
          </a:bodyPr>
          <a:lstStyle/>
          <a:p>
            <a:pPr marL="3673646" marR="7006612" algn="ctr">
              <a:lnSpc>
                <a:spcPct val="95000"/>
              </a:lnSpc>
              <a:spcBef>
                <a:spcPts val="4451"/>
              </a:spcBef>
              <a:tabLst>
                <a:tab pos="6978191" algn="l"/>
              </a:tabLst>
            </a:pPr>
            <a:endParaRPr lang="en-GB" sz="1914" b="1" spc="-15" dirty="0">
              <a:solidFill>
                <a:srgbClr val="FFFFFF"/>
              </a:solidFill>
              <a:latin typeface="Arial Narrow"/>
              <a:cs typeface="Arial Narrow"/>
            </a:endParaRPr>
          </a:p>
        </p:txBody>
      </p:sp>
      <p:sp>
        <p:nvSpPr>
          <p:cNvPr id="609" name="object 3">
            <a:extLst>
              <a:ext uri="{FF2B5EF4-FFF2-40B4-BE49-F238E27FC236}">
                <a16:creationId xmlns:a16="http://schemas.microsoft.com/office/drawing/2014/main" id="{53980FA7-E474-4296-AD4B-D19DA3C53084}"/>
              </a:ext>
            </a:extLst>
          </p:cNvPr>
          <p:cNvSpPr/>
          <p:nvPr/>
        </p:nvSpPr>
        <p:spPr>
          <a:xfrm>
            <a:off x="0" y="3794510"/>
            <a:ext cx="50292000" cy="228768"/>
          </a:xfrm>
          <a:custGeom>
            <a:avLst/>
            <a:gdLst/>
            <a:ahLst/>
            <a:cxnLst/>
            <a:rect l="l" t="t" r="r" b="b"/>
            <a:pathLst>
              <a:path w="20102830" h="140969">
                <a:moveTo>
                  <a:pt x="0" y="140918"/>
                </a:moveTo>
                <a:lnTo>
                  <a:pt x="20102428" y="140918"/>
                </a:lnTo>
                <a:lnTo>
                  <a:pt x="20102428" y="0"/>
                </a:lnTo>
                <a:lnTo>
                  <a:pt x="0" y="0"/>
                </a:lnTo>
                <a:lnTo>
                  <a:pt x="0" y="140918"/>
                </a:lnTo>
                <a:close/>
              </a:path>
            </a:pathLst>
          </a:custGeom>
          <a:solidFill>
            <a:srgbClr val="003D68"/>
          </a:solidFill>
        </p:spPr>
        <p:txBody>
          <a:bodyPr wrap="square" lIns="0" tIns="0" rIns="0" bIns="0" rtlCol="0"/>
          <a:lstStyle/>
          <a:p>
            <a:pPr>
              <a:lnSpc>
                <a:spcPct val="95000"/>
              </a:lnSpc>
            </a:pPr>
            <a:endParaRPr lang="en-GB" sz="9622" dirty="0"/>
          </a:p>
        </p:txBody>
      </p:sp>
      <p:sp>
        <p:nvSpPr>
          <p:cNvPr id="610" name="object 4">
            <a:extLst>
              <a:ext uri="{FF2B5EF4-FFF2-40B4-BE49-F238E27FC236}">
                <a16:creationId xmlns:a16="http://schemas.microsoft.com/office/drawing/2014/main" id="{3FC59D0A-C5FC-466E-BE9A-EE7A12AB84DF}"/>
              </a:ext>
            </a:extLst>
          </p:cNvPr>
          <p:cNvSpPr/>
          <p:nvPr/>
        </p:nvSpPr>
        <p:spPr>
          <a:xfrm>
            <a:off x="-1" y="3581400"/>
            <a:ext cx="50292001" cy="228334"/>
          </a:xfrm>
          <a:custGeom>
            <a:avLst/>
            <a:gdLst/>
            <a:ahLst/>
            <a:cxnLst/>
            <a:rect l="l" t="t" r="r" b="b"/>
            <a:pathLst>
              <a:path w="20102830" h="80010">
                <a:moveTo>
                  <a:pt x="0" y="79778"/>
                </a:moveTo>
                <a:lnTo>
                  <a:pt x="20102456" y="79778"/>
                </a:lnTo>
                <a:lnTo>
                  <a:pt x="20102456" y="0"/>
                </a:lnTo>
                <a:lnTo>
                  <a:pt x="0" y="0"/>
                </a:lnTo>
                <a:lnTo>
                  <a:pt x="0" y="79778"/>
                </a:lnTo>
                <a:close/>
              </a:path>
            </a:pathLst>
          </a:custGeom>
          <a:solidFill>
            <a:srgbClr val="F26649"/>
          </a:solidFill>
        </p:spPr>
        <p:txBody>
          <a:bodyPr wrap="square" lIns="0" tIns="0" rIns="0" bIns="0" rtlCol="0"/>
          <a:lstStyle/>
          <a:p>
            <a:pPr>
              <a:lnSpc>
                <a:spcPct val="95000"/>
              </a:lnSpc>
            </a:pPr>
            <a:endParaRPr sz="9622"/>
          </a:p>
        </p:txBody>
      </p:sp>
      <p:sp>
        <p:nvSpPr>
          <p:cNvPr id="14" name="Rectangle 13">
            <a:extLst>
              <a:ext uri="{FF2B5EF4-FFF2-40B4-BE49-F238E27FC236}">
                <a16:creationId xmlns:a16="http://schemas.microsoft.com/office/drawing/2014/main" id="{53E677FC-1514-4117-B71A-14021E99A579}"/>
              </a:ext>
            </a:extLst>
          </p:cNvPr>
          <p:cNvSpPr/>
          <p:nvPr/>
        </p:nvSpPr>
        <p:spPr>
          <a:xfrm>
            <a:off x="3843532" y="310543"/>
            <a:ext cx="42604937" cy="1846659"/>
          </a:xfrm>
          <a:prstGeom prst="rect">
            <a:avLst/>
          </a:prstGeom>
        </p:spPr>
        <p:txBody>
          <a:bodyPr wrap="square">
            <a:spAutoFit/>
          </a:bodyPr>
          <a:lstStyle/>
          <a:p>
            <a:pPr algn="ctr">
              <a:lnSpc>
                <a:spcPct val="95000"/>
              </a:lnSpc>
              <a:buNone/>
            </a:pPr>
            <a:r>
              <a:rPr lang="en-GB" sz="6000" b="1" spc="-80" dirty="0">
                <a:solidFill>
                  <a:schemeClr val="bg1"/>
                </a:solidFill>
                <a:latin typeface="Arial Narrow" panose="020B0606020202030204" pitchFamily="34" charset="0"/>
                <a:cs typeface="Arial" panose="020B0604020202020204" pitchFamily="34" charset="0"/>
              </a:rPr>
              <a:t>Retrospective, Observational, Multicenter Study Assessing the Thrombopoietin Receptor Agonist (TPO-RA) Romiplostim and Other Treatments for Patients with Newly Diagnosed or Persistent Primary Immune Thrombocytopenia (ITP) in Routine Clinical Practice in the United Kingdom (UK) </a:t>
            </a:r>
          </a:p>
        </p:txBody>
      </p:sp>
      <p:sp>
        <p:nvSpPr>
          <p:cNvPr id="16" name="Rectangle 15">
            <a:extLst>
              <a:ext uri="{FF2B5EF4-FFF2-40B4-BE49-F238E27FC236}">
                <a16:creationId xmlns:a16="http://schemas.microsoft.com/office/drawing/2014/main" id="{E055F6C1-C8FA-4D8C-8B66-6C4D773C1307}"/>
              </a:ext>
            </a:extLst>
          </p:cNvPr>
          <p:cNvSpPr/>
          <p:nvPr/>
        </p:nvSpPr>
        <p:spPr>
          <a:xfrm>
            <a:off x="3748120" y="2447063"/>
            <a:ext cx="42795760" cy="560153"/>
          </a:xfrm>
          <a:prstGeom prst="rect">
            <a:avLst/>
          </a:prstGeom>
        </p:spPr>
        <p:txBody>
          <a:bodyPr wrap="square">
            <a:spAutoFit/>
          </a:bodyPr>
          <a:lstStyle/>
          <a:p>
            <a:pPr algn="ctr">
              <a:lnSpc>
                <a:spcPct val="95000"/>
              </a:lnSpc>
              <a:spcBef>
                <a:spcPts val="1200"/>
              </a:spcBef>
              <a:spcAft>
                <a:spcPts val="1200"/>
              </a:spcAft>
            </a:pP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Vickie McDonald, MD</a:t>
            </a:r>
            <a:r>
              <a:rPr lang="en-US" sz="3200" b="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1</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Charlotte Bradbury, MD</a:t>
            </a:r>
            <a:r>
              <a:rPr lang="en-US" sz="3200" b="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2</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Kate Talks, MD</a:t>
            </a:r>
            <a:r>
              <a:rPr lang="en-US" sz="3200" b="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3</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a:t>
            </a:r>
            <a:r>
              <a:rPr lang="en-US" sz="3200" b="1"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Gillian Lowe</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MD</a:t>
            </a:r>
            <a:r>
              <a:rPr lang="en-US" sz="3200" b="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4</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Sue </a:t>
            </a:r>
            <a:r>
              <a:rPr lang="en-US" sz="3200" b="1" dirty="0" err="1">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Pavord</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MD</a:t>
            </a:r>
            <a:r>
              <a:rPr lang="en-US" sz="3200" b="1" baseline="300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5</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Gillian Evans, MD</a:t>
            </a:r>
            <a:r>
              <a:rPr lang="en-US" sz="3200" b="1" baseline="300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6</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Manoharan </a:t>
            </a:r>
            <a:r>
              <a:rPr lang="en-US" sz="3200" b="1" dirty="0" err="1">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Andiappan</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PhD</a:t>
            </a:r>
            <a:r>
              <a:rPr lang="en-US" sz="3200" b="1" baseline="30000" dirty="0">
                <a:solidFill>
                  <a:schemeClr val="bg1"/>
                </a:solidFill>
                <a:latin typeface="Arial Narrow" panose="020B0606020202030204" pitchFamily="34" charset="0"/>
                <a:ea typeface="Calibri" panose="020F0502020204030204" pitchFamily="34" charset="0"/>
                <a:cs typeface="Times New Roman" panose="02020603050405020304" pitchFamily="18" charset="0"/>
              </a:rPr>
              <a:t>7</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Darcie </a:t>
            </a:r>
            <a:r>
              <a:rPr lang="en-US" sz="3200" b="1" dirty="0" err="1">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Sandschafer</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PhD</a:t>
            </a:r>
            <a:r>
              <a:rPr lang="en-US" sz="3200" b="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8</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Vitor Jose De Sousa Barbosa, PhD</a:t>
            </a:r>
            <a:r>
              <a:rPr lang="en-US" sz="3200" b="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8</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 Lorraine Stephens, BSc Hon</a:t>
            </a:r>
            <a:r>
              <a:rPr lang="en-US" sz="3200" b="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9</a:t>
            </a:r>
            <a:r>
              <a:rPr lang="en-US"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Nichola Cooper, MD</a:t>
            </a:r>
            <a:r>
              <a:rPr lang="en-US" sz="3200" b="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10</a:t>
            </a:r>
            <a:endParaRPr lang="en-GB" sz="32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p:txBody>
      </p:sp>
      <p:sp>
        <p:nvSpPr>
          <p:cNvPr id="28" name="Rectangle 27">
            <a:extLst>
              <a:ext uri="{FF2B5EF4-FFF2-40B4-BE49-F238E27FC236}">
                <a16:creationId xmlns:a16="http://schemas.microsoft.com/office/drawing/2014/main" id="{E81B34C6-2C9E-4868-811C-52A07AFD7519}"/>
              </a:ext>
            </a:extLst>
          </p:cNvPr>
          <p:cNvSpPr/>
          <p:nvPr/>
        </p:nvSpPr>
        <p:spPr>
          <a:xfrm>
            <a:off x="3100420" y="3069827"/>
            <a:ext cx="44091160" cy="384721"/>
          </a:xfrm>
          <a:prstGeom prst="rect">
            <a:avLst/>
          </a:prstGeom>
        </p:spPr>
        <p:txBody>
          <a:bodyPr wrap="square">
            <a:spAutoFit/>
          </a:bodyPr>
          <a:lstStyle/>
          <a:p>
            <a:pPr algn="ctr">
              <a:lnSpc>
                <a:spcPct val="95000"/>
              </a:lnSpc>
              <a:spcBef>
                <a:spcPts val="1200"/>
              </a:spcBef>
              <a:spcAft>
                <a:spcPts val="1200"/>
              </a:spcAft>
            </a:pP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1</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Royal London Hospital, Barts Health </a:t>
            </a:r>
            <a:r>
              <a:rPr lang="en-US" sz="2000" i="1" dirty="0" err="1">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Health</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 Trust, London, UK; </a:t>
            </a: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2</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Bristol Royal Infirmary, Bristol, UK; </a:t>
            </a: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3</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Newcastle upon Tyne Hospitals NHS trust, Newcastle, UK; </a:t>
            </a: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4</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University Hospitals Birmingham NHS Foundation Trust, Birmingham, UK; </a:t>
            </a: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5</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Oxford University Hospitals, Oxford, UK; </a:t>
            </a: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6</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Kent and Canterbury Hospital, Canterbury, UK; </a:t>
            </a: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7</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Open Health, Marlow, UK; </a:t>
            </a: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8</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Amgen Inc., Thousand Oaks, CA, USA; </a:t>
            </a: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9</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Amgen Ltd., Cambridge, UK; </a:t>
            </a:r>
            <a:r>
              <a:rPr lang="en-US" sz="2000" i="1" baseline="30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10</a:t>
            </a:r>
            <a:r>
              <a:rPr lang="en-US" sz="2000" i="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Imperial College London, London, UK</a:t>
            </a:r>
            <a:endParaRPr lang="en-GB" sz="2000"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49627221-D763-40D5-AF14-A8987DFD9447}"/>
              </a:ext>
            </a:extLst>
          </p:cNvPr>
          <p:cNvSpPr/>
          <p:nvPr/>
        </p:nvSpPr>
        <p:spPr>
          <a:xfrm>
            <a:off x="1043673" y="805165"/>
            <a:ext cx="1756186" cy="892039"/>
          </a:xfrm>
          <a:prstGeom prst="rect">
            <a:avLst/>
          </a:prstGeom>
        </p:spPr>
        <p:txBody>
          <a:bodyPr wrap="none">
            <a:spAutoFit/>
          </a:bodyPr>
          <a:lstStyle/>
          <a:p>
            <a:pPr>
              <a:lnSpc>
                <a:spcPct val="95000"/>
              </a:lnSpc>
            </a:pPr>
            <a:r>
              <a:rPr lang="en-GB" sz="5470" b="1" dirty="0">
                <a:solidFill>
                  <a:schemeClr val="bg1"/>
                </a:solidFill>
                <a:latin typeface="Arial Narrow" panose="020B0606020202030204" pitchFamily="34" charset="0"/>
              </a:rPr>
              <a:t>#1128</a:t>
            </a:r>
            <a:endParaRPr lang="en-GB" sz="4924" dirty="0"/>
          </a:p>
        </p:txBody>
      </p:sp>
      <p:sp>
        <p:nvSpPr>
          <p:cNvPr id="65" name="TextBox 64">
            <a:extLst>
              <a:ext uri="{FF2B5EF4-FFF2-40B4-BE49-F238E27FC236}">
                <a16:creationId xmlns:a16="http://schemas.microsoft.com/office/drawing/2014/main" id="{472BA95C-F73F-4D9B-B41E-AB162C5EAB2F}"/>
              </a:ext>
            </a:extLst>
          </p:cNvPr>
          <p:cNvSpPr txBox="1"/>
          <p:nvPr/>
        </p:nvSpPr>
        <p:spPr>
          <a:xfrm>
            <a:off x="33766714" y="31416584"/>
            <a:ext cx="15840000" cy="482761"/>
          </a:xfrm>
          <a:prstGeom prst="rect">
            <a:avLst/>
          </a:prstGeom>
          <a:noFill/>
        </p:spPr>
        <p:txBody>
          <a:bodyPr wrap="none" rtlCol="0">
            <a:spAutoFit/>
          </a:bodyPr>
          <a:lstStyle/>
          <a:p>
            <a:pPr marL="34195" algn="r">
              <a:spcBef>
                <a:spcPts val="336"/>
              </a:spcBef>
            </a:pPr>
            <a:r>
              <a:rPr lang="en-US" sz="2537" b="1" i="1" spc="26" dirty="0">
                <a:solidFill>
                  <a:srgbClr val="FFFFFF"/>
                </a:solidFill>
                <a:latin typeface="Arial Narrow"/>
                <a:cs typeface="Arial Narrow"/>
              </a:rPr>
              <a:t>Presented </a:t>
            </a:r>
            <a:r>
              <a:rPr lang="en-US" sz="2537" b="1" i="1" spc="14" dirty="0">
                <a:solidFill>
                  <a:srgbClr val="FFFFFF"/>
                </a:solidFill>
                <a:latin typeface="Arial Narrow"/>
                <a:cs typeface="Arial Narrow"/>
              </a:rPr>
              <a:t>at</a:t>
            </a:r>
            <a:r>
              <a:rPr lang="en-US" sz="2537" b="1" i="1" spc="26" dirty="0">
                <a:solidFill>
                  <a:srgbClr val="FFFFFF"/>
                </a:solidFill>
                <a:latin typeface="Arial Narrow"/>
                <a:cs typeface="Arial Narrow"/>
              </a:rPr>
              <a:t> the</a:t>
            </a:r>
            <a:r>
              <a:rPr lang="en-US" sz="2537" b="1" i="1" spc="40" dirty="0">
                <a:solidFill>
                  <a:srgbClr val="FFFFFF"/>
                </a:solidFill>
                <a:latin typeface="Arial Narrow"/>
                <a:cs typeface="Arial Narrow"/>
              </a:rPr>
              <a:t> </a:t>
            </a:r>
            <a:r>
              <a:rPr lang="en-US" sz="2537" b="1" i="1" spc="26" dirty="0">
                <a:solidFill>
                  <a:srgbClr val="FFFFFF"/>
                </a:solidFill>
                <a:latin typeface="Arial Narrow"/>
                <a:cs typeface="Arial Narrow"/>
              </a:rPr>
              <a:t>ASH 2022 Congress, December 10–13, 2022, New Orleans, LA, USA</a:t>
            </a:r>
            <a:endParaRPr lang="en-US" sz="2537" dirty="0">
              <a:latin typeface="Arial Narrow"/>
              <a:cs typeface="Arial Narrow"/>
            </a:endParaRPr>
          </a:p>
        </p:txBody>
      </p:sp>
      <p:pic>
        <p:nvPicPr>
          <p:cNvPr id="66" name="Picture 65">
            <a:extLst>
              <a:ext uri="{FF2B5EF4-FFF2-40B4-BE49-F238E27FC236}">
                <a16:creationId xmlns:a16="http://schemas.microsoft.com/office/drawing/2014/main" id="{E932D9C1-5C25-4FAE-B9D0-BF4F8E9EBF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31394400"/>
            <a:ext cx="2088000" cy="527131"/>
          </a:xfrm>
          <a:prstGeom prst="rect">
            <a:avLst/>
          </a:prstGeom>
        </p:spPr>
      </p:pic>
      <p:sp>
        <p:nvSpPr>
          <p:cNvPr id="67" name="TextBox 66">
            <a:extLst>
              <a:ext uri="{FF2B5EF4-FFF2-40B4-BE49-F238E27FC236}">
                <a16:creationId xmlns:a16="http://schemas.microsoft.com/office/drawing/2014/main" id="{0BDC880D-5A3C-49EF-B774-0BD78CD2EE79}"/>
              </a:ext>
            </a:extLst>
          </p:cNvPr>
          <p:cNvSpPr txBox="1"/>
          <p:nvPr/>
        </p:nvSpPr>
        <p:spPr>
          <a:xfrm>
            <a:off x="2163557" y="31452516"/>
            <a:ext cx="1875043" cy="345031"/>
          </a:xfrm>
          <a:prstGeom prst="rect">
            <a:avLst/>
          </a:prstGeom>
          <a:noFill/>
        </p:spPr>
        <p:txBody>
          <a:bodyPr wrap="square" rtlCol="0">
            <a:spAutoFit/>
          </a:bodyPr>
          <a:lstStyle/>
          <a:p>
            <a:r>
              <a:rPr lang="en-GB" sz="1642" dirty="0">
                <a:solidFill>
                  <a:schemeClr val="bg1"/>
                </a:solidFill>
              </a:rPr>
              <a:t>© 2022 Amgen Inc.</a:t>
            </a:r>
          </a:p>
        </p:txBody>
      </p:sp>
      <p:sp>
        <p:nvSpPr>
          <p:cNvPr id="11" name="object 11"/>
          <p:cNvSpPr txBox="1"/>
          <p:nvPr/>
        </p:nvSpPr>
        <p:spPr>
          <a:xfrm>
            <a:off x="565280" y="7624284"/>
            <a:ext cx="15840000" cy="3466527"/>
          </a:xfrm>
          <a:prstGeom prst="rect">
            <a:avLst/>
          </a:prstGeom>
        </p:spPr>
        <p:txBody>
          <a:bodyPr vert="horz" wrap="square" lIns="0" tIns="26862" rIns="0" bIns="0" rtlCol="0">
            <a:spAutoFit/>
          </a:bodyPr>
          <a:lstStyle/>
          <a:p>
            <a:pPr marL="497554" marR="150463" indent="-362480" algn="just">
              <a:lnSpc>
                <a:spcPct val="90000"/>
              </a:lnSpc>
              <a:spcBef>
                <a:spcPts val="317"/>
              </a:spcBef>
              <a:buClr>
                <a:srgbClr val="005DAA"/>
              </a:buClr>
              <a:buSzPct val="100000"/>
              <a:buFont typeface="Arial" panose="020B0604020202020204" pitchFamily="34" charset="0"/>
              <a:buChar char="•"/>
              <a:tabLst>
                <a:tab pos="591590" algn="l"/>
                <a:tab pos="593301" algn="l"/>
              </a:tabLst>
            </a:pPr>
            <a:r>
              <a:rPr lang="en-US" sz="3000" spc="14" dirty="0">
                <a:latin typeface="Arial Narrow" panose="020B0606020202030204" pitchFamily="34" charset="0"/>
                <a:cs typeface="Arial" panose="020B0604020202020204" pitchFamily="34" charset="0"/>
              </a:rPr>
              <a:t>ITP may be classified as newly diagnosed (&lt;3 months post diagnosis), persistent (≥3–≤12 months) or chronic (&gt;12 months post diagnosis)</a:t>
            </a:r>
            <a:r>
              <a:rPr lang="en-US" sz="3000" spc="14" baseline="30000" dirty="0">
                <a:latin typeface="Arial Narrow" panose="020B0606020202030204" pitchFamily="34" charset="0"/>
                <a:cs typeface="Arial" panose="020B0604020202020204" pitchFamily="34" charset="0"/>
              </a:rPr>
              <a:t>1</a:t>
            </a:r>
            <a:endParaRPr lang="en-US" sz="3000" spc="14" dirty="0">
              <a:latin typeface="Arial Narrow" panose="020B0606020202030204" pitchFamily="34" charset="0"/>
              <a:cs typeface="Arial" panose="020B0604020202020204" pitchFamily="34" charset="0"/>
            </a:endParaRPr>
          </a:p>
          <a:p>
            <a:pPr marL="497554" marR="150463" indent="-362480" algn="just">
              <a:lnSpc>
                <a:spcPct val="90000"/>
              </a:lnSpc>
              <a:spcBef>
                <a:spcPts val="317"/>
              </a:spcBef>
              <a:buClr>
                <a:srgbClr val="005DAA"/>
              </a:buClr>
              <a:buSzPct val="100000"/>
              <a:buFont typeface="Arial" panose="020B0604020202020204" pitchFamily="34" charset="0"/>
              <a:buChar char="•"/>
              <a:tabLst>
                <a:tab pos="591590" algn="l"/>
                <a:tab pos="593301" algn="l"/>
              </a:tabLst>
            </a:pPr>
            <a:r>
              <a:rPr lang="en-US" sz="3000" spc="14" dirty="0">
                <a:latin typeface="Arial Narrow" panose="020B0606020202030204" pitchFamily="34" charset="0"/>
                <a:cs typeface="Arial" panose="020B0604020202020204" pitchFamily="34" charset="0"/>
              </a:rPr>
              <a:t>Romiplostim, a TPO-RA, is now indicated in the USA and Europe for use across all phases of ITP in adult patients who are refractory to other ITP treatments (e.g. corticosteroids/immunoglobulins).</a:t>
            </a:r>
            <a:r>
              <a:rPr lang="en-US" sz="3000" spc="14" baseline="30000" dirty="0">
                <a:latin typeface="Arial Narrow" panose="020B0606020202030204" pitchFamily="34" charset="0"/>
                <a:cs typeface="Arial" panose="020B0604020202020204" pitchFamily="34" charset="0"/>
              </a:rPr>
              <a:t>2,3</a:t>
            </a:r>
            <a:r>
              <a:rPr lang="en-US" sz="3000" spc="14" dirty="0">
                <a:latin typeface="Arial Narrow" panose="020B0606020202030204" pitchFamily="34" charset="0"/>
                <a:cs typeface="Arial" panose="020B0604020202020204" pitchFamily="34" charset="0"/>
              </a:rPr>
              <a:t> This licensing change took place in the UK in 2021</a:t>
            </a:r>
          </a:p>
          <a:p>
            <a:pPr marL="497554" marR="150463" indent="-362480" algn="just">
              <a:lnSpc>
                <a:spcPct val="90000"/>
              </a:lnSpc>
              <a:spcBef>
                <a:spcPts val="317"/>
              </a:spcBef>
              <a:buClr>
                <a:srgbClr val="005DAA"/>
              </a:buClr>
              <a:buSzPct val="100000"/>
              <a:buFont typeface="Arial" panose="020B0604020202020204" pitchFamily="34" charset="0"/>
              <a:buChar char="•"/>
              <a:tabLst>
                <a:tab pos="591590" algn="l"/>
                <a:tab pos="593301" algn="l"/>
              </a:tabLst>
            </a:pPr>
            <a:r>
              <a:rPr lang="en-US" sz="3000" spc="14" dirty="0">
                <a:latin typeface="Arial Narrow" panose="020B0606020202030204" pitchFamily="34" charset="0"/>
                <a:cs typeface="Arial" panose="020B0604020202020204" pitchFamily="34" charset="0"/>
              </a:rPr>
              <a:t>International treatment guidelines recommend that TPO-RAs are used earlier in the disease course to help minimize adverse events associated with prolonged corticosteroid use (&gt;8 weeks)</a:t>
            </a:r>
            <a:r>
              <a:rPr lang="en-US" sz="3000" spc="14" baseline="30000" dirty="0">
                <a:latin typeface="Arial Narrow" panose="020B0606020202030204" pitchFamily="34" charset="0"/>
                <a:cs typeface="Arial" panose="020B0604020202020204" pitchFamily="34" charset="0"/>
              </a:rPr>
              <a:t>4,5</a:t>
            </a:r>
            <a:endParaRPr lang="en-US" sz="3000" spc="14" dirty="0">
              <a:latin typeface="Arial Narrow" panose="020B0606020202030204" pitchFamily="34" charset="0"/>
              <a:cs typeface="Arial" panose="020B0604020202020204" pitchFamily="34" charset="0"/>
            </a:endParaRPr>
          </a:p>
          <a:p>
            <a:pPr marL="497554" marR="150463" indent="-362480">
              <a:lnSpc>
                <a:spcPct val="90000"/>
              </a:lnSpc>
              <a:spcBef>
                <a:spcPts val="317"/>
              </a:spcBef>
              <a:buClr>
                <a:srgbClr val="005DAA"/>
              </a:buClr>
              <a:buSzPct val="100000"/>
              <a:buFont typeface="Arial" panose="020B0604020202020204" pitchFamily="34" charset="0"/>
              <a:buChar char="•"/>
              <a:tabLst>
                <a:tab pos="591590" algn="l"/>
                <a:tab pos="593301" algn="l"/>
              </a:tabLst>
            </a:pPr>
            <a:endParaRPr lang="en-US" sz="3000" dirty="0">
              <a:solidFill>
                <a:srgbClr val="231F20"/>
              </a:solidFill>
              <a:latin typeface="Arial Narrow" panose="020B0606020202030204" pitchFamily="34" charset="0"/>
              <a:cs typeface="Arial" panose="020B0604020202020204" pitchFamily="34" charset="0"/>
            </a:endParaRPr>
          </a:p>
        </p:txBody>
      </p:sp>
      <p:sp>
        <p:nvSpPr>
          <p:cNvPr id="25" name="object 25"/>
          <p:cNvSpPr txBox="1"/>
          <p:nvPr/>
        </p:nvSpPr>
        <p:spPr>
          <a:xfrm>
            <a:off x="568400" y="12954970"/>
            <a:ext cx="15840000" cy="648000"/>
          </a:xfrm>
          <a:prstGeom prst="rect">
            <a:avLst/>
          </a:prstGeom>
          <a:solidFill>
            <a:srgbClr val="005DAA"/>
          </a:solidFill>
        </p:spPr>
        <p:txBody>
          <a:bodyPr vert="horz" wrap="square" lIns="72000" tIns="144000" rIns="0" bIns="72000" rtlCol="0" anchor="ctr">
            <a:spAutoFit/>
          </a:bodyPr>
          <a:lstStyle/>
          <a:p>
            <a:pPr marL="116842">
              <a:lnSpc>
                <a:spcPts val="4441"/>
              </a:lnSpc>
            </a:pPr>
            <a:r>
              <a:rPr lang="en-GB" sz="4400" b="1" spc="33" dirty="0">
                <a:solidFill>
                  <a:srgbClr val="FFFFFF"/>
                </a:solidFill>
                <a:latin typeface="Arial Narrow"/>
                <a:cs typeface="Arial Narrow"/>
              </a:rPr>
              <a:t>METHODS</a:t>
            </a:r>
            <a:endParaRPr lang="en-GB" sz="4400" dirty="0">
              <a:latin typeface="Arial Narrow"/>
              <a:cs typeface="Arial Narrow"/>
            </a:endParaRPr>
          </a:p>
        </p:txBody>
      </p:sp>
      <p:sp>
        <p:nvSpPr>
          <p:cNvPr id="62" name="object 25">
            <a:extLst>
              <a:ext uri="{FF2B5EF4-FFF2-40B4-BE49-F238E27FC236}">
                <a16:creationId xmlns:a16="http://schemas.microsoft.com/office/drawing/2014/main" id="{351C2A65-16BF-4175-814F-77A8631EFF01}"/>
              </a:ext>
            </a:extLst>
          </p:cNvPr>
          <p:cNvSpPr txBox="1"/>
          <p:nvPr/>
        </p:nvSpPr>
        <p:spPr>
          <a:xfrm>
            <a:off x="590748" y="10779956"/>
            <a:ext cx="15840000" cy="648000"/>
          </a:xfrm>
          <a:prstGeom prst="rect">
            <a:avLst/>
          </a:prstGeom>
          <a:solidFill>
            <a:srgbClr val="005DAA"/>
          </a:solidFill>
        </p:spPr>
        <p:txBody>
          <a:bodyPr vert="horz" wrap="square" lIns="72000" tIns="144000" rIns="0" bIns="72000" rtlCol="0" anchor="ctr">
            <a:spAutoFit/>
          </a:bodyPr>
          <a:lstStyle/>
          <a:p>
            <a:pPr marL="116842">
              <a:lnSpc>
                <a:spcPts val="4441"/>
              </a:lnSpc>
            </a:pPr>
            <a:r>
              <a:rPr lang="en-US" sz="4400" b="1" dirty="0">
                <a:solidFill>
                  <a:schemeClr val="bg1"/>
                </a:solidFill>
                <a:latin typeface="Arial Narrow"/>
                <a:cs typeface="Arial Narrow"/>
              </a:rPr>
              <a:t>OBJECTIVE</a:t>
            </a:r>
            <a:endParaRPr lang="en-GB" sz="4400" b="1" dirty="0">
              <a:solidFill>
                <a:schemeClr val="bg1"/>
              </a:solidFill>
              <a:latin typeface="Arial Narrow"/>
              <a:cs typeface="Arial Narrow"/>
            </a:endParaRPr>
          </a:p>
        </p:txBody>
      </p:sp>
      <p:sp>
        <p:nvSpPr>
          <p:cNvPr id="72" name="object 11">
            <a:extLst>
              <a:ext uri="{FF2B5EF4-FFF2-40B4-BE49-F238E27FC236}">
                <a16:creationId xmlns:a16="http://schemas.microsoft.com/office/drawing/2014/main" id="{7A2B30AF-55B7-4DDD-ADCF-150678879163}"/>
              </a:ext>
            </a:extLst>
          </p:cNvPr>
          <p:cNvSpPr txBox="1"/>
          <p:nvPr/>
        </p:nvSpPr>
        <p:spPr>
          <a:xfrm>
            <a:off x="560366" y="11527294"/>
            <a:ext cx="15840000" cy="1273619"/>
          </a:xfrm>
          <a:prstGeom prst="rect">
            <a:avLst/>
          </a:prstGeom>
        </p:spPr>
        <p:txBody>
          <a:bodyPr vert="horz" wrap="square" lIns="0" tIns="26862" rIns="0" bIns="0" rtlCol="0">
            <a:spAutoFit/>
          </a:bodyPr>
          <a:lstStyle/>
          <a:p>
            <a:pPr marL="498528" indent="-362480" algn="just">
              <a:lnSpc>
                <a:spcPct val="90000"/>
              </a:lnSpc>
              <a:spcBef>
                <a:spcPts val="317"/>
              </a:spcBef>
              <a:buClr>
                <a:srgbClr val="005DAA"/>
              </a:buClr>
              <a:buFont typeface="Arial" panose="020B0604020202020204" pitchFamily="34" charset="0"/>
              <a:buChar char="•"/>
            </a:pPr>
            <a:r>
              <a:rPr lang="en-US" sz="3000" dirty="0">
                <a:latin typeface="Arial Narrow" panose="020B0606020202030204" pitchFamily="34" charset="0"/>
                <a:cs typeface="Arial" panose="020B0604020202020204" pitchFamily="34" charset="0"/>
              </a:rPr>
              <a:t>We performed a retrospective, observational, </a:t>
            </a:r>
            <a:r>
              <a:rPr lang="en-GB" sz="3000" dirty="0">
                <a:latin typeface="Arial Narrow" panose="020B0606020202030204" pitchFamily="34" charset="0"/>
                <a:cs typeface="Arial" panose="020B0604020202020204" pitchFamily="34" charset="0"/>
              </a:rPr>
              <a:t>multicenter</a:t>
            </a:r>
            <a:r>
              <a:rPr lang="en-US" sz="3000" dirty="0">
                <a:latin typeface="Arial Narrow" panose="020B0606020202030204" pitchFamily="34" charset="0"/>
                <a:cs typeface="Arial" panose="020B0604020202020204" pitchFamily="34" charset="0"/>
              </a:rPr>
              <a:t>, UK-wide study of real-world treatment patterns in adults  diagnosed with primary ITP between 2/7/2015–23/3/2020 in order to assess response to treatment with romiplostim both early and later in the course of treatment</a:t>
            </a:r>
          </a:p>
        </p:txBody>
      </p:sp>
      <p:graphicFrame>
        <p:nvGraphicFramePr>
          <p:cNvPr id="96" name="Table 95">
            <a:extLst>
              <a:ext uri="{FF2B5EF4-FFF2-40B4-BE49-F238E27FC236}">
                <a16:creationId xmlns:a16="http://schemas.microsoft.com/office/drawing/2014/main" id="{D62F309C-1D28-4E0B-92EC-E7CC27C26661}"/>
              </a:ext>
            </a:extLst>
          </p:cNvPr>
          <p:cNvGraphicFramePr>
            <a:graphicFrameLocks noGrp="1"/>
          </p:cNvGraphicFramePr>
          <p:nvPr>
            <p:extLst>
              <p:ext uri="{D42A27DB-BD31-4B8C-83A1-F6EECF244321}">
                <p14:modId xmlns:p14="http://schemas.microsoft.com/office/powerpoint/2010/main" val="2940106544"/>
              </p:ext>
            </p:extLst>
          </p:nvPr>
        </p:nvGraphicFramePr>
        <p:xfrm>
          <a:off x="33909000" y="19259490"/>
          <a:ext cx="15662031" cy="7636734"/>
        </p:xfrm>
        <a:graphic>
          <a:graphicData uri="http://schemas.openxmlformats.org/drawingml/2006/table">
            <a:tbl>
              <a:tblPr firstRow="1" firstCol="1" bandRow="1">
                <a:tableStyleId>{1E171933-4619-4E11-9A3F-F7608DF75F80}</a:tableStyleId>
              </a:tblPr>
              <a:tblGrid>
                <a:gridCol w="6674173">
                  <a:extLst>
                    <a:ext uri="{9D8B030D-6E8A-4147-A177-3AD203B41FA5}">
                      <a16:colId xmlns:a16="http://schemas.microsoft.com/office/drawing/2014/main" val="245511103"/>
                    </a:ext>
                  </a:extLst>
                </a:gridCol>
                <a:gridCol w="4071424">
                  <a:extLst>
                    <a:ext uri="{9D8B030D-6E8A-4147-A177-3AD203B41FA5}">
                      <a16:colId xmlns:a16="http://schemas.microsoft.com/office/drawing/2014/main" val="1285808925"/>
                    </a:ext>
                  </a:extLst>
                </a:gridCol>
                <a:gridCol w="4916434">
                  <a:extLst>
                    <a:ext uri="{9D8B030D-6E8A-4147-A177-3AD203B41FA5}">
                      <a16:colId xmlns:a16="http://schemas.microsoft.com/office/drawing/2014/main" val="3875973936"/>
                    </a:ext>
                  </a:extLst>
                </a:gridCol>
              </a:tblGrid>
              <a:tr h="1633626">
                <a:tc>
                  <a:txBody>
                    <a:bodyPr/>
                    <a:lstStyle/>
                    <a:p>
                      <a:pPr>
                        <a:lnSpc>
                          <a:spcPct val="0"/>
                        </a:lnSpc>
                        <a:spcBef>
                          <a:spcPts val="0"/>
                        </a:spcBef>
                        <a:spcAft>
                          <a:spcPts val="0"/>
                        </a:spcAft>
                      </a:pPr>
                      <a:r>
                        <a:rPr lang="en-GB" sz="3200" dirty="0">
                          <a:solidFill>
                            <a:schemeClr val="bg1"/>
                          </a:solidFill>
                          <a:latin typeface="Arial Narrow" panose="020B0606020202030204" pitchFamily="34" charset="0"/>
                        </a:rPr>
                        <a:t>Outcome</a:t>
                      </a:r>
                    </a:p>
                  </a:txBody>
                  <a:tcPr marL="36000" marR="36000" marT="36000" marB="36000" anchor="ctr">
                    <a:lnT w="12700" cmpd="sng">
                      <a:noFill/>
                    </a:lnT>
                    <a:lnB w="12700" cmpd="sng">
                      <a:noFill/>
                    </a:lnB>
                    <a:solidFill>
                      <a:srgbClr val="005DAA"/>
                    </a:solidFill>
                  </a:tcPr>
                </a:tc>
                <a:tc>
                  <a:txBody>
                    <a:bodyPr/>
                    <a:lstStyle/>
                    <a:p>
                      <a:pPr algn="ctr">
                        <a:lnSpc>
                          <a:spcPct val="90000"/>
                        </a:lnSpc>
                        <a:spcBef>
                          <a:spcPts val="0"/>
                        </a:spcBef>
                        <a:spcAft>
                          <a:spcPts val="0"/>
                        </a:spcAft>
                      </a:pPr>
                      <a:r>
                        <a:rPr lang="en-US" sz="3200" b="1" dirty="0">
                          <a:solidFill>
                            <a:schemeClr val="bg1"/>
                          </a:solidFill>
                          <a:effectLst/>
                          <a:latin typeface="Arial Narrow" panose="020B0606020202030204" pitchFamily="34" charset="0"/>
                          <a:cs typeface="Arial" panose="020B0604020202020204" pitchFamily="34" charset="0"/>
                        </a:rPr>
                        <a:t>Group 1: Romiplostim within 12 months of diagnosis (n=14)</a:t>
                      </a:r>
                      <a:endParaRPr lang="en-GB" sz="3200" b="1" dirty="0">
                        <a:solidFill>
                          <a:schemeClr val="bg1"/>
                        </a:solidFill>
                        <a:effectLst/>
                        <a:latin typeface="Arial Narrow" panose="020B0606020202030204" pitchFamily="34" charset="0"/>
                        <a:cs typeface="Arial" panose="020B0604020202020204" pitchFamily="34" charset="0"/>
                      </a:endParaRPr>
                    </a:p>
                  </a:txBody>
                  <a:tcPr marL="36000" marR="36000" marT="36000" marB="36000"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05DAA"/>
                    </a:solidFill>
                  </a:tcPr>
                </a:tc>
                <a:tc>
                  <a:txBody>
                    <a:bodyPr/>
                    <a:lstStyle/>
                    <a:p>
                      <a:pPr marL="0" marR="0" lvl="0" indent="0" algn="ctr" defTabSz="914400" eaLnBrk="1" fontAlgn="auto" latinLnBrk="0" hangingPunct="1">
                        <a:lnSpc>
                          <a:spcPct val="90000"/>
                        </a:lnSpc>
                        <a:spcBef>
                          <a:spcPts val="0"/>
                        </a:spcBef>
                        <a:spcAft>
                          <a:spcPts val="0"/>
                        </a:spcAft>
                        <a:buClrTx/>
                        <a:buSzTx/>
                        <a:buFontTx/>
                        <a:buNone/>
                        <a:tabLst/>
                        <a:defRPr/>
                      </a:pPr>
                      <a:r>
                        <a:rPr lang="en-US" sz="3200" b="1" dirty="0">
                          <a:solidFill>
                            <a:schemeClr val="bg1"/>
                          </a:solidFill>
                          <a:effectLst/>
                          <a:latin typeface="Arial Narrow" panose="020B0606020202030204" pitchFamily="34" charset="0"/>
                          <a:cs typeface="Arial" panose="020B0604020202020204" pitchFamily="34" charset="0"/>
                        </a:rPr>
                        <a:t>Group 2: Other ITP therapies within 12 months of diagnosis (n=64)</a:t>
                      </a:r>
                      <a:endParaRPr lang="en-GB" sz="3200" b="1" dirty="0">
                        <a:solidFill>
                          <a:schemeClr val="bg1"/>
                        </a:solidFill>
                        <a:effectLst/>
                        <a:latin typeface="Arial Narrow" panose="020B0606020202030204" pitchFamily="34" charset="0"/>
                        <a:cs typeface="Arial" panose="020B0604020202020204" pitchFamily="34" charset="0"/>
                      </a:endParaRP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05DAA"/>
                    </a:solidFill>
                  </a:tcPr>
                </a:tc>
                <a:extLst>
                  <a:ext uri="{0D108BD9-81ED-4DB2-BD59-A6C34878D82A}">
                    <a16:rowId xmlns:a16="http://schemas.microsoft.com/office/drawing/2014/main" val="2055912373"/>
                  </a:ext>
                </a:extLst>
              </a:tr>
              <a:tr h="667012">
                <a:tc>
                  <a:txBody>
                    <a:bodyPr/>
                    <a:lstStyle/>
                    <a:p>
                      <a:pPr>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Platelet </a:t>
                      </a:r>
                      <a:r>
                        <a:rPr lang="en-US" sz="3000" b="1" dirty="0" err="1">
                          <a:effectLst/>
                          <a:latin typeface="Arial Narrow" panose="020B0606020202030204" pitchFamily="34" charset="0"/>
                          <a:ea typeface="Calibri" panose="020F0502020204030204" pitchFamily="34" charset="0"/>
                          <a:cs typeface="Times New Roman" panose="02020603050405020304" pitchFamily="18" charset="0"/>
                        </a:rPr>
                        <a:t>count</a:t>
                      </a:r>
                      <a:r>
                        <a:rPr lang="en-US" sz="3000" b="0" spc="-20" baseline="0" dirty="0" err="1">
                          <a:effectLst/>
                          <a:latin typeface="Arial Narrow" panose="020B0606020202030204" pitchFamily="34" charset="0"/>
                          <a:ea typeface="Calibri" panose="020F0502020204030204" pitchFamily="34" charset="0"/>
                          <a:cs typeface="Times New Roman" panose="02020603050405020304" pitchFamily="18" charset="0"/>
                        </a:rPr>
                        <a:t>,</a:t>
                      </a:r>
                      <a:r>
                        <a:rPr lang="en-US" sz="3000" b="0" spc="-20" baseline="30000" dirty="0" err="1">
                          <a:effectLst/>
                          <a:latin typeface="Arial Narrow" panose="020B0606020202030204" pitchFamily="34" charset="0"/>
                          <a:ea typeface="Calibri" panose="020F0502020204030204" pitchFamily="34" charset="0"/>
                          <a:cs typeface="Times New Roman" panose="02020603050405020304" pitchFamily="18" charset="0"/>
                        </a:rPr>
                        <a:t>a</a:t>
                      </a:r>
                      <a:r>
                        <a:rPr lang="en-US" sz="3000" b="0" spc="-20" baseline="300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3000" b="0" spc="-20" baseline="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 10</a:t>
                      </a:r>
                      <a:r>
                        <a:rPr lang="en-US" sz="3000" b="0" spc="-20" baseline="3000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9</a:t>
                      </a:r>
                      <a:r>
                        <a:rPr lang="en-US" sz="3000" b="0" spc="-20" baseline="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/L, </a:t>
                      </a:r>
                      <a:r>
                        <a:rPr lang="en-US" sz="3000" b="0" spc="-20" baseline="0" dirty="0">
                          <a:effectLst/>
                          <a:latin typeface="Arial Narrow" panose="020B0606020202030204" pitchFamily="34" charset="0"/>
                          <a:ea typeface="Calibri" panose="020F0502020204030204" pitchFamily="34" charset="0"/>
                          <a:cs typeface="Times New Roman" panose="02020603050405020304" pitchFamily="18" charset="0"/>
                        </a:rPr>
                        <a:t>median (min–max)</a:t>
                      </a:r>
                      <a:endParaRPr lang="en-GB" sz="3000" b="0" spc="-20" baseline="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192 (50–384)</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121 (24–408)</a:t>
                      </a: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4041917184"/>
                  </a:ext>
                </a:extLst>
              </a:tr>
              <a:tr h="667012">
                <a:tc>
                  <a:txBody>
                    <a:bodyPr/>
                    <a:lstStyle/>
                    <a:p>
                      <a:pPr>
                        <a:lnSpc>
                          <a:spcPct val="90000"/>
                        </a:lnSpc>
                        <a:spcBef>
                          <a:spcPts val="0"/>
                        </a:spcBef>
                        <a:spcAft>
                          <a:spcPts val="0"/>
                        </a:spcAft>
                      </a:pPr>
                      <a:r>
                        <a:rPr lang="en-US" sz="3000" b="1">
                          <a:effectLst/>
                          <a:latin typeface="Arial Narrow" panose="020B0606020202030204" pitchFamily="34" charset="0"/>
                          <a:ea typeface="Calibri" panose="020F0502020204030204" pitchFamily="34" charset="0"/>
                          <a:cs typeface="Times New Roman" panose="02020603050405020304" pitchFamily="18" charset="0"/>
                        </a:rPr>
                        <a:t>Patients </a:t>
                      </a: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with bleeding events</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 n (%)</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7 (50)</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40 (63)</a:t>
                      </a: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415191091"/>
                  </a:ext>
                </a:extLst>
              </a:tr>
              <a:tr h="667012">
                <a:tc>
                  <a:txBody>
                    <a:bodyPr/>
                    <a:lstStyle/>
                    <a:p>
                      <a:pPr>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Grade 3 /4 bleeding events</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 n (%)</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43 (7)</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175 (15)</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3972192641"/>
                  </a:ext>
                </a:extLst>
              </a:tr>
              <a:tr h="667012">
                <a:tc>
                  <a:txBody>
                    <a:bodyPr/>
                    <a:lstStyle/>
                    <a:p>
                      <a:pPr>
                        <a:lnSpc>
                          <a:spcPct val="90000"/>
                        </a:lnSpc>
                        <a:spcBef>
                          <a:spcPts val="0"/>
                        </a:spcBef>
                        <a:spcAft>
                          <a:spcPts val="0"/>
                        </a:spcAft>
                      </a:pPr>
                      <a:r>
                        <a:rPr lang="en-US" sz="3000" b="1">
                          <a:effectLst/>
                          <a:latin typeface="Arial Narrow" panose="020B0606020202030204" pitchFamily="34" charset="0"/>
                          <a:ea typeface="Calibri" panose="020F0502020204030204" pitchFamily="34" charset="0"/>
                          <a:cs typeface="Times New Roman" panose="02020603050405020304" pitchFamily="18" charset="0"/>
                        </a:rPr>
                        <a:t>Patients </a:t>
                      </a: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requiring rescue medication</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 n (%)</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5 (36)</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20 (31)</a:t>
                      </a: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1999764708"/>
                  </a:ext>
                </a:extLst>
              </a:tr>
              <a:tr h="667012">
                <a:tc>
                  <a:txBody>
                    <a:bodyPr/>
                    <a:lstStyle/>
                    <a:p>
                      <a:pPr>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Number of rescue therapies, </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mean (SD)</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0.7 (1.4)</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0.6 (1.0)</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26444666"/>
                  </a:ext>
                </a:extLst>
              </a:tr>
              <a:tr h="667012">
                <a:tc>
                  <a:txBody>
                    <a:bodyPr/>
                    <a:lstStyle/>
                    <a:p>
                      <a:pPr>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In-patient hospitalizations</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 n/N (%)</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9/47 (19)</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39/97 (39)</a:t>
                      </a: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1573077740"/>
                  </a:ext>
                </a:extLst>
              </a:tr>
              <a:tr h="667012">
                <a:tc>
                  <a:txBody>
                    <a:bodyPr/>
                    <a:lstStyle/>
                    <a:p>
                      <a:pPr>
                        <a:lnSpc>
                          <a:spcPct val="90000"/>
                        </a:lnSpc>
                        <a:spcBef>
                          <a:spcPts val="0"/>
                        </a:spcBef>
                        <a:spcAft>
                          <a:spcPts val="0"/>
                        </a:spcAft>
                      </a:pPr>
                      <a:r>
                        <a:rPr lang="en-GB" sz="3000" b="1" dirty="0">
                          <a:effectLst/>
                          <a:latin typeface="Arial Narrow" panose="020B0606020202030204" pitchFamily="34" charset="0"/>
                          <a:ea typeface="Calibri" panose="020F0502020204030204" pitchFamily="34" charset="0"/>
                          <a:cs typeface="Times New Roman" panose="02020603050405020304" pitchFamily="18" charset="0"/>
                        </a:rPr>
                        <a:t>Duration of </a:t>
                      </a:r>
                      <a:r>
                        <a:rPr lang="en-GB" sz="3000" b="1" dirty="0" err="1">
                          <a:effectLst/>
                          <a:latin typeface="Arial Narrow" panose="020B0606020202030204" pitchFamily="34" charset="0"/>
                          <a:ea typeface="Calibri" panose="020F0502020204030204" pitchFamily="34" charset="0"/>
                          <a:cs typeface="Times New Roman" panose="02020603050405020304" pitchFamily="18" charset="0"/>
                        </a:rPr>
                        <a:t>prednisolone</a:t>
                      </a:r>
                      <a:r>
                        <a:rPr lang="en-GB" sz="3000" b="0" dirty="0" err="1">
                          <a:effectLst/>
                          <a:latin typeface="Arial Narrow" panose="020B0606020202030204" pitchFamily="34" charset="0"/>
                          <a:ea typeface="Calibri" panose="020F0502020204030204" pitchFamily="34" charset="0"/>
                          <a:cs typeface="Times New Roman" panose="02020603050405020304" pitchFamily="18" charset="0"/>
                        </a:rPr>
                        <a:t>,</a:t>
                      </a:r>
                      <a:r>
                        <a:rPr lang="en-GB" sz="3000" b="0" baseline="30000" dirty="0" err="1">
                          <a:effectLst/>
                          <a:latin typeface="Arial Narrow" panose="020B0606020202030204" pitchFamily="34" charset="0"/>
                          <a:ea typeface="Calibri" panose="020F0502020204030204" pitchFamily="34" charset="0"/>
                          <a:cs typeface="Times New Roman" panose="02020603050405020304" pitchFamily="18" charset="0"/>
                        </a:rPr>
                        <a:t>d</a:t>
                      </a: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 weeks, median</a:t>
                      </a:r>
                    </a:p>
                  </a:txBody>
                  <a:tcPr marL="36000" marR="36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3</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10</a:t>
                      </a: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3550470251"/>
                  </a:ext>
                </a:extLst>
              </a:tr>
              <a:tr h="667012">
                <a:tc>
                  <a:txBody>
                    <a:bodyPr/>
                    <a:lstStyle/>
                    <a:p>
                      <a:pPr marL="0" marR="0" lvl="0" indent="0" defTabSz="914400" eaLnBrk="1" fontAlgn="auto" latinLnBrk="0" hangingPunct="1">
                        <a:lnSpc>
                          <a:spcPct val="90000"/>
                        </a:lnSpc>
                        <a:spcBef>
                          <a:spcPts val="0"/>
                        </a:spcBef>
                        <a:spcAft>
                          <a:spcPts val="0"/>
                        </a:spcAft>
                        <a:buClrTx/>
                        <a:buSzTx/>
                        <a:buFontTx/>
                        <a:buNone/>
                        <a:tabLst/>
                        <a:defRPr/>
                      </a:pPr>
                      <a:r>
                        <a:rPr lang="en-GB" sz="3000" b="1" dirty="0">
                          <a:effectLst/>
                          <a:latin typeface="Arial Narrow" panose="020B0606020202030204" pitchFamily="34" charset="0"/>
                          <a:ea typeface="Calibri" panose="020F0502020204030204" pitchFamily="34" charset="0"/>
                          <a:cs typeface="Times New Roman" panose="02020603050405020304" pitchFamily="18" charset="0"/>
                        </a:rPr>
                        <a:t>Duration of </a:t>
                      </a:r>
                      <a:r>
                        <a:rPr lang="en-GB" sz="3000" b="1" dirty="0" err="1">
                          <a:effectLst/>
                          <a:latin typeface="Arial Narrow" panose="020B0606020202030204" pitchFamily="34" charset="0"/>
                          <a:ea typeface="Calibri" panose="020F0502020204030204" pitchFamily="34" charset="0"/>
                          <a:cs typeface="Times New Roman" panose="02020603050405020304" pitchFamily="18" charset="0"/>
                        </a:rPr>
                        <a:t>MMF</a:t>
                      </a:r>
                      <a:r>
                        <a:rPr lang="en-GB" sz="3000" b="0" dirty="0" err="1">
                          <a:effectLst/>
                          <a:latin typeface="Arial Narrow" panose="020B0606020202030204" pitchFamily="34" charset="0"/>
                          <a:ea typeface="Calibri" panose="020F0502020204030204" pitchFamily="34" charset="0"/>
                          <a:cs typeface="Times New Roman" panose="02020603050405020304" pitchFamily="18" charset="0"/>
                        </a:rPr>
                        <a:t>,</a:t>
                      </a:r>
                      <a:r>
                        <a:rPr lang="en-GB" sz="3000" b="0" baseline="30000" dirty="0" err="1">
                          <a:effectLst/>
                          <a:latin typeface="Arial Narrow" panose="020B0606020202030204" pitchFamily="34" charset="0"/>
                          <a:ea typeface="Calibri" panose="020F0502020204030204" pitchFamily="34" charset="0"/>
                          <a:cs typeface="Times New Roman" panose="02020603050405020304" pitchFamily="18" charset="0"/>
                        </a:rPr>
                        <a:t>e</a:t>
                      </a: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 weeks, median</a:t>
                      </a:r>
                    </a:p>
                  </a:txBody>
                  <a:tcPr marL="36000" marR="36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18</a:t>
                      </a: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54</a:t>
                      </a: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3679301069"/>
                  </a:ext>
                </a:extLst>
              </a:tr>
              <a:tr h="667012">
                <a:tc>
                  <a:txBody>
                    <a:bodyPr/>
                    <a:lstStyle/>
                    <a:p>
                      <a:pPr marL="0" indent="0">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Patients with thromboembolic events</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 n (%)</a:t>
                      </a:r>
                      <a:endParaRPr lang="en-GB" sz="30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1</a:t>
                      </a:r>
                      <a:r>
                        <a:rPr lang="en-US" sz="3000" b="0" baseline="30000" dirty="0">
                          <a:effectLst/>
                          <a:latin typeface="Arial Narrow" panose="020B0606020202030204" pitchFamily="34" charset="0"/>
                          <a:ea typeface="Calibri" panose="020F0502020204030204" pitchFamily="34" charset="0"/>
                          <a:cs typeface="Times New Roman" panose="02020603050405020304" pitchFamily="18" charset="0"/>
                        </a:rPr>
                        <a:t>b</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 (7)</a:t>
                      </a:r>
                      <a:endParaRPr lang="en-GB" sz="3000" b="0" baseline="30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1</a:t>
                      </a:r>
                      <a:r>
                        <a:rPr lang="en-US" sz="3000" b="0" baseline="30000" dirty="0">
                          <a:effectLst/>
                          <a:latin typeface="Arial Narrow" panose="020B0606020202030204" pitchFamily="34" charset="0"/>
                          <a:ea typeface="Calibri" panose="020F0502020204030204" pitchFamily="34" charset="0"/>
                          <a:cs typeface="Times New Roman" panose="02020603050405020304" pitchFamily="18" charset="0"/>
                        </a:rPr>
                        <a:t>c</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 (2)</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36000"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2501453293"/>
                  </a:ext>
                </a:extLst>
              </a:tr>
            </a:tbl>
          </a:graphicData>
        </a:graphic>
      </p:graphicFrame>
      <p:sp>
        <p:nvSpPr>
          <p:cNvPr id="97" name="TextBox 96">
            <a:extLst>
              <a:ext uri="{FF2B5EF4-FFF2-40B4-BE49-F238E27FC236}">
                <a16:creationId xmlns:a16="http://schemas.microsoft.com/office/drawing/2014/main" id="{99289288-5FBE-4098-8CDA-DF6682688F8F}"/>
              </a:ext>
            </a:extLst>
          </p:cNvPr>
          <p:cNvSpPr txBox="1"/>
          <p:nvPr/>
        </p:nvSpPr>
        <p:spPr>
          <a:xfrm>
            <a:off x="33909458" y="26896227"/>
            <a:ext cx="15840000" cy="400110"/>
          </a:xfrm>
          <a:prstGeom prst="rect">
            <a:avLst/>
          </a:prstGeom>
          <a:noFill/>
        </p:spPr>
        <p:txBody>
          <a:bodyPr wrap="square">
            <a:spAutoFit/>
          </a:bodyPr>
          <a:lstStyle/>
          <a:p>
            <a:r>
              <a:rPr lang="en-US" sz="2000" spc="-30" baseline="30000" dirty="0" err="1">
                <a:latin typeface="Arial Narrow" panose="020B0606020202030204" pitchFamily="34" charset="0"/>
                <a:cs typeface="Arial" panose="020B0604020202020204" pitchFamily="34" charset="0"/>
              </a:rPr>
              <a:t>a</a:t>
            </a:r>
            <a:r>
              <a:rPr lang="en-US" sz="2000" spc="-30" dirty="0" err="1">
                <a:latin typeface="Arial Narrow" panose="020B0606020202030204" pitchFamily="34" charset="0"/>
                <a:cs typeface="Arial" panose="020B0604020202020204" pitchFamily="34" charset="0"/>
              </a:rPr>
              <a:t>Measured</a:t>
            </a:r>
            <a:r>
              <a:rPr lang="en-US" sz="2000" spc="-30" dirty="0">
                <a:latin typeface="Arial Narrow" panose="020B0606020202030204" pitchFamily="34" charset="0"/>
                <a:cs typeface="Arial" panose="020B0604020202020204" pitchFamily="34" charset="0"/>
              </a:rPr>
              <a:t> at end of 24-month observation period; </a:t>
            </a:r>
            <a:r>
              <a:rPr lang="en-US" sz="2000" spc="-30" baseline="30000" dirty="0" err="1">
                <a:latin typeface="Arial Narrow" panose="020B0606020202030204" pitchFamily="34" charset="0"/>
                <a:cs typeface="Times New Roman" panose="02020603050405020304" pitchFamily="18" charset="0"/>
              </a:rPr>
              <a:t>b</a:t>
            </a:r>
            <a:r>
              <a:rPr lang="en-US" sz="2000" b="0" spc="-30" dirty="0" err="1">
                <a:effectLst/>
                <a:latin typeface="Arial Narrow" panose="020B0606020202030204" pitchFamily="34" charset="0"/>
                <a:ea typeface="Calibri" panose="020F0502020204030204" pitchFamily="34" charset="0"/>
                <a:cs typeface="Times New Roman" panose="02020603050405020304" pitchFamily="18" charset="0"/>
              </a:rPr>
              <a:t>Sub</a:t>
            </a:r>
            <a:r>
              <a:rPr lang="en-US" sz="2000" b="0" spc="-30" dirty="0">
                <a:effectLst/>
                <a:latin typeface="Arial Narrow" panose="020B0606020202030204" pitchFamily="34" charset="0"/>
                <a:ea typeface="Calibri" panose="020F0502020204030204" pitchFamily="34" charset="0"/>
                <a:cs typeface="Times New Roman" panose="02020603050405020304" pitchFamily="18" charset="0"/>
              </a:rPr>
              <a:t> acute left lower limb arterial ischemia; </a:t>
            </a:r>
            <a:r>
              <a:rPr lang="en-US" sz="2000" b="0" spc="-30" baseline="30000" dirty="0" err="1">
                <a:effectLst/>
                <a:latin typeface="Arial Narrow" panose="020B0606020202030204" pitchFamily="34" charset="0"/>
                <a:ea typeface="Calibri" panose="020F0502020204030204" pitchFamily="34" charset="0"/>
                <a:cs typeface="Times New Roman" panose="02020603050405020304" pitchFamily="18" charset="0"/>
              </a:rPr>
              <a:t>c</a:t>
            </a:r>
            <a:r>
              <a:rPr lang="en-US" sz="2000" spc="-30" dirty="0" err="1">
                <a:latin typeface="Arial Narrow" panose="020B0606020202030204" pitchFamily="34" charset="0"/>
                <a:ea typeface="Calibri" panose="020F0502020204030204" pitchFamily="34" charset="0"/>
                <a:cs typeface="Times New Roman" panose="02020603050405020304" pitchFamily="18" charset="0"/>
              </a:rPr>
              <a:t>Stroke</a:t>
            </a:r>
            <a:r>
              <a:rPr lang="en-US" sz="2000" b="0" spc="-3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000" b="0" spc="-30" baseline="30000" dirty="0" err="1">
                <a:effectLst/>
                <a:latin typeface="Arial Narrow" panose="020B0606020202030204" pitchFamily="34" charset="0"/>
                <a:ea typeface="Calibri" panose="020F0502020204030204" pitchFamily="34" charset="0"/>
                <a:cs typeface="Times New Roman" panose="02020603050405020304" pitchFamily="18" charset="0"/>
              </a:rPr>
              <a:t>c</a:t>
            </a:r>
            <a:r>
              <a:rPr lang="en-US" sz="2000" spc="-30" dirty="0" err="1">
                <a:latin typeface="Arial Narrow" panose="020B0606020202030204" pitchFamily="34" charset="0"/>
                <a:ea typeface="Calibri" panose="020F0502020204030204" pitchFamily="34" charset="0"/>
                <a:cs typeface="Times New Roman" panose="02020603050405020304" pitchFamily="18" charset="0"/>
              </a:rPr>
              <a:t>In</a:t>
            </a:r>
            <a:r>
              <a:rPr lang="en-US" sz="2000" spc="-30" dirty="0">
                <a:latin typeface="Arial Narrow" panose="020B0606020202030204" pitchFamily="34" charset="0"/>
                <a:ea typeface="Calibri" panose="020F0502020204030204" pitchFamily="34" charset="0"/>
                <a:cs typeface="Times New Roman" panose="02020603050405020304" pitchFamily="18" charset="0"/>
              </a:rPr>
              <a:t> patients discontinuing prednisolone</a:t>
            </a:r>
            <a:r>
              <a:rPr lang="en-US" sz="2000" b="0" spc="-30" dirty="0">
                <a:effectLst/>
                <a:latin typeface="Arial Narrow" panose="020B0606020202030204" pitchFamily="34" charset="0"/>
                <a:ea typeface="Calibri" panose="020F0502020204030204" pitchFamily="34" charset="0"/>
                <a:cs typeface="Times New Roman" panose="02020603050405020304" pitchFamily="18" charset="0"/>
              </a:rPr>
              <a:t>; </a:t>
            </a:r>
            <a:r>
              <a:rPr lang="en-US" sz="2000" b="0" spc="-30" baseline="30000" dirty="0" err="1">
                <a:effectLst/>
                <a:latin typeface="Arial Narrow" panose="020B0606020202030204" pitchFamily="34" charset="0"/>
                <a:ea typeface="Calibri" panose="020F0502020204030204" pitchFamily="34" charset="0"/>
                <a:cs typeface="Times New Roman" panose="02020603050405020304" pitchFamily="18" charset="0"/>
              </a:rPr>
              <a:t>c</a:t>
            </a:r>
            <a:r>
              <a:rPr lang="en-US" sz="2000" spc="-30" dirty="0" err="1">
                <a:latin typeface="Arial Narrow" panose="020B0606020202030204" pitchFamily="34" charset="0"/>
                <a:ea typeface="Calibri" panose="020F0502020204030204" pitchFamily="34" charset="0"/>
                <a:cs typeface="Times New Roman" panose="02020603050405020304" pitchFamily="18" charset="0"/>
              </a:rPr>
              <a:t>In</a:t>
            </a:r>
            <a:r>
              <a:rPr lang="en-US" sz="2000" spc="-30" dirty="0">
                <a:latin typeface="Arial Narrow" panose="020B0606020202030204" pitchFamily="34" charset="0"/>
                <a:ea typeface="Calibri" panose="020F0502020204030204" pitchFamily="34" charset="0"/>
                <a:cs typeface="Times New Roman" panose="02020603050405020304" pitchFamily="18" charset="0"/>
              </a:rPr>
              <a:t> patients discontinuing MMF</a:t>
            </a:r>
            <a:endParaRPr lang="en-US" sz="2000" spc="-30" dirty="0">
              <a:latin typeface="Arial Narrow" panose="020B0606020202030204" pitchFamily="34" charset="0"/>
              <a:cs typeface="Arial" panose="020B0604020202020204" pitchFamily="34" charset="0"/>
            </a:endParaRPr>
          </a:p>
        </p:txBody>
      </p:sp>
      <p:sp>
        <p:nvSpPr>
          <p:cNvPr id="98" name="object 11">
            <a:extLst>
              <a:ext uri="{FF2B5EF4-FFF2-40B4-BE49-F238E27FC236}">
                <a16:creationId xmlns:a16="http://schemas.microsoft.com/office/drawing/2014/main" id="{49F83D5E-C11B-4727-A524-4DB8AE29188A}"/>
              </a:ext>
            </a:extLst>
          </p:cNvPr>
          <p:cNvSpPr txBox="1"/>
          <p:nvPr/>
        </p:nvSpPr>
        <p:spPr>
          <a:xfrm>
            <a:off x="33909000" y="18732077"/>
            <a:ext cx="15840000" cy="470323"/>
          </a:xfrm>
          <a:prstGeom prst="rect">
            <a:avLst/>
          </a:prstGeom>
        </p:spPr>
        <p:txBody>
          <a:bodyPr vert="horz" wrap="square" lIns="0" tIns="26862" rIns="0" bIns="0" rtlCol="0">
            <a:spAutoFit/>
          </a:bodyPr>
          <a:lstStyle/>
          <a:p>
            <a:pPr marR="150463">
              <a:lnSpc>
                <a:spcPct val="90000"/>
              </a:lnSpc>
              <a:buClr>
                <a:srgbClr val="005DAA"/>
              </a:buClr>
              <a:buSzPct val="100000"/>
              <a:tabLst>
                <a:tab pos="591590" algn="l"/>
                <a:tab pos="593301" algn="l"/>
              </a:tabLst>
            </a:pPr>
            <a:r>
              <a:rPr lang="en-US" sz="3200" b="1" i="1" dirty="0">
                <a:solidFill>
                  <a:srgbClr val="005DAA"/>
                </a:solidFill>
                <a:latin typeface="Arial Narrow" panose="020B0606020202030204" pitchFamily="34" charset="0"/>
                <a:cs typeface="Arial" panose="020B0604020202020204" pitchFamily="34" charset="0"/>
              </a:rPr>
              <a:t>Table 3. Summary of clinical outcomes during the 24-month study observation period</a:t>
            </a:r>
          </a:p>
        </p:txBody>
      </p:sp>
      <p:sp>
        <p:nvSpPr>
          <p:cNvPr id="20" name="object 20"/>
          <p:cNvSpPr txBox="1"/>
          <p:nvPr/>
        </p:nvSpPr>
        <p:spPr>
          <a:xfrm>
            <a:off x="33920815" y="28069596"/>
            <a:ext cx="15840000" cy="1599912"/>
          </a:xfrm>
          <a:prstGeom prst="rect">
            <a:avLst/>
          </a:prstGeom>
        </p:spPr>
        <p:txBody>
          <a:bodyPr vert="horz" wrap="square" lIns="0" tIns="60439" rIns="0" bIns="0" rtlCol="0">
            <a:spAutoFit/>
          </a:bodyPr>
          <a:lstStyle/>
          <a:p>
            <a:pPr marL="34195"/>
            <a:r>
              <a:rPr lang="en-US" sz="2000" spc="26" dirty="0">
                <a:latin typeface="Arial Narrow" panose="020B0606020202030204" pitchFamily="34" charset="0"/>
                <a:cs typeface="Arial" panose="020B0604020202020204" pitchFamily="34" charset="0"/>
              </a:rPr>
              <a:t>1. </a:t>
            </a:r>
            <a:r>
              <a:rPr lang="en-GB" sz="2000" dirty="0">
                <a:latin typeface="Arial Narrow" panose="020B0606020202030204" pitchFamily="34" charset="0"/>
                <a:ea typeface="Calibri" panose="020F0502020204030204" pitchFamily="34" charset="0"/>
                <a:cs typeface="Arial" panose="020B0604020202020204" pitchFamily="34" charset="0"/>
              </a:rPr>
              <a:t>Lozano A, </a:t>
            </a:r>
            <a:r>
              <a:rPr lang="en-GB" sz="2000" i="1" dirty="0">
                <a:latin typeface="Arial Narrow" panose="020B0606020202030204" pitchFamily="34" charset="0"/>
                <a:ea typeface="Calibri" panose="020F0502020204030204" pitchFamily="34" charset="0"/>
                <a:cs typeface="Arial" panose="020B0604020202020204" pitchFamily="34" charset="0"/>
              </a:rPr>
              <a:t>et al</a:t>
            </a:r>
            <a:r>
              <a:rPr lang="en-GB" sz="2000" dirty="0">
                <a:latin typeface="Arial Narrow" panose="020B0606020202030204" pitchFamily="34" charset="0"/>
                <a:ea typeface="Calibri" panose="020F0502020204030204" pitchFamily="34" charset="0"/>
                <a:cs typeface="Arial" panose="020B0604020202020204" pitchFamily="34" charset="0"/>
              </a:rPr>
              <a:t>. Expert Rev </a:t>
            </a:r>
            <a:r>
              <a:rPr lang="en-GB" sz="2000" dirty="0" err="1">
                <a:latin typeface="Arial Narrow" panose="020B0606020202030204" pitchFamily="34" charset="0"/>
                <a:ea typeface="Calibri" panose="020F0502020204030204" pitchFamily="34" charset="0"/>
                <a:cs typeface="Arial" panose="020B0604020202020204" pitchFamily="34" charset="0"/>
              </a:rPr>
              <a:t>Hematol</a:t>
            </a:r>
            <a:r>
              <a:rPr lang="en-GB" sz="2000" dirty="0">
                <a:latin typeface="Arial Narrow" panose="020B0606020202030204" pitchFamily="34" charset="0"/>
                <a:ea typeface="Calibri" panose="020F0502020204030204" pitchFamily="34" charset="0"/>
                <a:cs typeface="Arial" panose="020B0604020202020204" pitchFamily="34" charset="0"/>
              </a:rPr>
              <a:t> 2020;13:1319–32. </a:t>
            </a:r>
          </a:p>
          <a:p>
            <a:pPr marL="34195"/>
            <a:r>
              <a:rPr lang="en-GB" sz="2000" dirty="0">
                <a:latin typeface="Arial Narrow" panose="020B0606020202030204" pitchFamily="34" charset="0"/>
                <a:ea typeface="Calibri" panose="020F0502020204030204" pitchFamily="34" charset="0"/>
                <a:cs typeface="Arial" panose="020B0604020202020204" pitchFamily="34" charset="0"/>
              </a:rPr>
              <a:t>2. </a:t>
            </a:r>
            <a:r>
              <a:rPr lang="en-US" sz="2000" dirty="0">
                <a:latin typeface="Arial Narrow" panose="020B0606020202030204" pitchFamily="34" charset="0"/>
                <a:ea typeface="Calibri" panose="020F0502020204030204" pitchFamily="34" charset="0"/>
                <a:cs typeface="Arial" panose="020B0604020202020204" pitchFamily="34" charset="0"/>
              </a:rPr>
              <a:t>Romiplostim SmPC 2021 </a:t>
            </a:r>
            <a:r>
              <a:rPr lang="en-GB" sz="2000" u="sng" dirty="0">
                <a:solidFill>
                  <a:srgbClr val="0000FF"/>
                </a:solidFill>
                <a:latin typeface="Arial Narrow" panose="020B0606020202030204" pitchFamily="34" charset="0"/>
                <a:ea typeface="Calibri" panose="020F0502020204030204" pitchFamily="34" charset="0"/>
                <a:cs typeface="Courier New" panose="02070309020205020404" pitchFamily="49" charset="0"/>
              </a:rPr>
              <a:t>https://www.ema.europa.eu/en/documents/product-information/nplate-epar-product-information_en.pdf</a:t>
            </a:r>
            <a:r>
              <a:rPr lang="en-GB" sz="2000" dirty="0">
                <a:latin typeface="Arial Narrow" panose="020B0606020202030204" pitchFamily="34" charset="0"/>
                <a:ea typeface="Calibri" panose="020F0502020204030204" pitchFamily="34" charset="0"/>
                <a:cs typeface="Arial" panose="020B0604020202020204" pitchFamily="34" charset="0"/>
              </a:rPr>
              <a:t>.</a:t>
            </a:r>
            <a:r>
              <a:rPr lang="en-US" sz="2000" dirty="0">
                <a:latin typeface="Arial Narrow" panose="020B0606020202030204" pitchFamily="34" charset="0"/>
                <a:ea typeface="Calibri" panose="020F0502020204030204" pitchFamily="34" charset="0"/>
                <a:cs typeface="Arial" panose="020B0604020202020204" pitchFamily="34" charset="0"/>
              </a:rPr>
              <a:t> </a:t>
            </a:r>
            <a:br>
              <a:rPr lang="en-US" sz="2000" dirty="0">
                <a:latin typeface="Arial Narrow" panose="020B0606020202030204" pitchFamily="34" charset="0"/>
                <a:ea typeface="Calibri" panose="020F0502020204030204" pitchFamily="34" charset="0"/>
                <a:cs typeface="Arial" panose="020B0604020202020204" pitchFamily="34" charset="0"/>
              </a:rPr>
            </a:br>
            <a:r>
              <a:rPr lang="en-US" sz="2000" dirty="0">
                <a:latin typeface="Arial Narrow" panose="020B0606020202030204" pitchFamily="34" charset="0"/>
                <a:ea typeface="Calibri" panose="020F0502020204030204" pitchFamily="34" charset="0"/>
                <a:cs typeface="Arial" panose="020B0604020202020204" pitchFamily="34" charset="0"/>
              </a:rPr>
              <a:t>3. </a:t>
            </a:r>
            <a:r>
              <a:rPr lang="en-US" sz="2000" dirty="0" err="1">
                <a:latin typeface="Arial Narrow" panose="020B0606020202030204" pitchFamily="34" charset="0"/>
                <a:ea typeface="Calibri" panose="020F0502020204030204" pitchFamily="34" charset="0"/>
                <a:cs typeface="Arial" panose="020B0604020202020204" pitchFamily="34" charset="0"/>
              </a:rPr>
              <a:t>Nplate</a:t>
            </a:r>
            <a:r>
              <a:rPr lang="en-US" sz="2000" dirty="0">
                <a:latin typeface="Arial Narrow" panose="020B0606020202030204" pitchFamily="34" charset="0"/>
                <a:ea typeface="Calibri" panose="020F0502020204030204" pitchFamily="34" charset="0"/>
                <a:cs typeface="Arial" panose="020B0604020202020204" pitchFamily="34" charset="0"/>
              </a:rPr>
              <a:t> (romiplostim) USPI 2021 </a:t>
            </a:r>
            <a:r>
              <a:rPr lang="en-GB" sz="2000" u="sng" dirty="0">
                <a:solidFill>
                  <a:srgbClr val="0000FF"/>
                </a:solidFill>
                <a:latin typeface="Arial Narrow" panose="020B0606020202030204" pitchFamily="34" charset="0"/>
                <a:ea typeface="Calibri" panose="020F0502020204030204" pitchFamily="34" charset="0"/>
                <a:cs typeface="Courier New" panose="02070309020205020404" pitchFamily="49" charset="0"/>
                <a:hlinkClick r:id="rId4"/>
              </a:rPr>
              <a:t>https://www.accessdata.fda.gov/drugsatfda_docs/label/2021/125268s167lbl.pdf</a:t>
            </a:r>
            <a:r>
              <a:rPr lang="en-GB" sz="2000" dirty="0">
                <a:latin typeface="Arial Narrow" panose="020B0606020202030204" pitchFamily="34" charset="0"/>
                <a:ea typeface="Calibri" panose="020F0502020204030204" pitchFamily="34" charset="0"/>
                <a:cs typeface="Arial" panose="020B0604020202020204" pitchFamily="34" charset="0"/>
              </a:rPr>
              <a:t>.</a:t>
            </a:r>
            <a:br>
              <a:rPr lang="en-GB" sz="2000" dirty="0">
                <a:latin typeface="Arial Narrow" panose="020B0606020202030204" pitchFamily="34" charset="0"/>
                <a:ea typeface="Calibri" panose="020F0502020204030204" pitchFamily="34" charset="0"/>
                <a:cs typeface="Arial" panose="020B0604020202020204" pitchFamily="34" charset="0"/>
              </a:rPr>
            </a:br>
            <a:r>
              <a:rPr lang="en-GB" sz="2000" dirty="0">
                <a:latin typeface="Arial Narrow" panose="020B0606020202030204" pitchFamily="34" charset="0"/>
                <a:ea typeface="Calibri" panose="020F0502020204030204" pitchFamily="34" charset="0"/>
                <a:cs typeface="Arial" panose="020B0604020202020204" pitchFamily="34" charset="0"/>
              </a:rPr>
              <a:t>4. </a:t>
            </a:r>
            <a:r>
              <a:rPr lang="da-DK" sz="2000" dirty="0">
                <a:latin typeface="Arial Narrow" panose="020B0606020202030204" pitchFamily="34" charset="0"/>
                <a:ea typeface="Calibri" panose="020F0502020204030204" pitchFamily="34" charset="0"/>
                <a:cs typeface="Arial" panose="020B0604020202020204" pitchFamily="34" charset="0"/>
              </a:rPr>
              <a:t>Neunert C, </a:t>
            </a:r>
            <a:r>
              <a:rPr lang="da-DK" sz="2000" i="1" dirty="0">
                <a:latin typeface="Arial Narrow" panose="020B0606020202030204" pitchFamily="34" charset="0"/>
                <a:ea typeface="Calibri" panose="020F0502020204030204" pitchFamily="34" charset="0"/>
                <a:cs typeface="Arial" panose="020B0604020202020204" pitchFamily="34" charset="0"/>
              </a:rPr>
              <a:t>et al</a:t>
            </a:r>
            <a:r>
              <a:rPr lang="da-DK" sz="2000" dirty="0">
                <a:latin typeface="Arial Narrow" panose="020B0606020202030204" pitchFamily="34" charset="0"/>
                <a:ea typeface="Calibri" panose="020F0502020204030204" pitchFamily="34" charset="0"/>
                <a:cs typeface="Arial" panose="020B0604020202020204" pitchFamily="34" charset="0"/>
              </a:rPr>
              <a:t>. Blood Adv 2019;3:3829–66.</a:t>
            </a:r>
          </a:p>
          <a:p>
            <a:pPr marL="34195"/>
            <a:r>
              <a:rPr lang="da-DK" sz="2000" dirty="0">
                <a:latin typeface="Arial Narrow" panose="020B0606020202030204" pitchFamily="34" charset="0"/>
                <a:ea typeface="Calibri" panose="020F0502020204030204" pitchFamily="34" charset="0"/>
                <a:cs typeface="Arial" panose="020B0604020202020204" pitchFamily="34" charset="0"/>
              </a:rPr>
              <a:t>5. Provan D, </a:t>
            </a:r>
            <a:r>
              <a:rPr lang="da-DK" sz="2000" i="1" dirty="0">
                <a:latin typeface="Arial Narrow" panose="020B0606020202030204" pitchFamily="34" charset="0"/>
                <a:ea typeface="Calibri" panose="020F0502020204030204" pitchFamily="34" charset="0"/>
                <a:cs typeface="Arial" panose="020B0604020202020204" pitchFamily="34" charset="0"/>
              </a:rPr>
              <a:t>et al</a:t>
            </a:r>
            <a:r>
              <a:rPr lang="da-DK" sz="2000" dirty="0">
                <a:latin typeface="Arial Narrow" panose="020B0606020202030204" pitchFamily="34" charset="0"/>
                <a:ea typeface="Calibri" panose="020F0502020204030204" pitchFamily="34" charset="0"/>
                <a:cs typeface="Arial" panose="020B0604020202020204" pitchFamily="34" charset="0"/>
              </a:rPr>
              <a:t>. Blood Adv 2019;3:3780–817.</a:t>
            </a:r>
            <a:endParaRPr lang="en-US" sz="2000" spc="26" dirty="0">
              <a:latin typeface="Arial Narrow" panose="020B0606020202030204" pitchFamily="34" charset="0"/>
              <a:cs typeface="Arial" panose="020B0604020202020204" pitchFamily="34" charset="0"/>
            </a:endParaRPr>
          </a:p>
        </p:txBody>
      </p:sp>
      <p:sp>
        <p:nvSpPr>
          <p:cNvPr id="22" name="object 22"/>
          <p:cNvSpPr txBox="1"/>
          <p:nvPr/>
        </p:nvSpPr>
        <p:spPr>
          <a:xfrm>
            <a:off x="33938494" y="30515070"/>
            <a:ext cx="15804643" cy="676582"/>
          </a:xfrm>
          <a:prstGeom prst="rect">
            <a:avLst/>
          </a:prstGeom>
        </p:spPr>
        <p:txBody>
          <a:bodyPr vert="horz" wrap="square" lIns="0" tIns="60439" rIns="0" bIns="0" rtlCol="0">
            <a:spAutoFit/>
          </a:bodyPr>
          <a:lstStyle/>
          <a:p>
            <a:pPr marL="34195"/>
            <a:r>
              <a:rPr lang="en-US" sz="2000" dirty="0">
                <a:latin typeface="Arial Narrow" panose="020B0606020202030204" pitchFamily="34" charset="0"/>
                <a:ea typeface="Calibri" panose="020F0502020204030204" pitchFamily="34" charset="0"/>
                <a:cs typeface="Arial" panose="020B0604020202020204" pitchFamily="34" charset="0"/>
              </a:rPr>
              <a:t>We thank all patients and investigators involved in the study. Medical writing support was provided by Dawn Batty and Ryan Woodrow of Aspire Scientific Ltd (Bollington, UK), and was funded by Amgen. The study was sponsored by Amgen.</a:t>
            </a:r>
            <a:endParaRPr lang="en-GB" sz="2000" dirty="0">
              <a:latin typeface="Arial Narrow" panose="020B0606020202030204" pitchFamily="34" charset="0"/>
              <a:ea typeface="Calibri" panose="020F0502020204030204" pitchFamily="34" charset="0"/>
              <a:cs typeface="Arial" panose="020B0604020202020204" pitchFamily="34" charset="0"/>
            </a:endParaRPr>
          </a:p>
        </p:txBody>
      </p:sp>
      <p:sp>
        <p:nvSpPr>
          <p:cNvPr id="109" name="object 30">
            <a:extLst>
              <a:ext uri="{FF2B5EF4-FFF2-40B4-BE49-F238E27FC236}">
                <a16:creationId xmlns:a16="http://schemas.microsoft.com/office/drawing/2014/main" id="{69BF00FF-9872-47BF-BEA7-41E4FFE6D25D}"/>
              </a:ext>
            </a:extLst>
          </p:cNvPr>
          <p:cNvSpPr txBox="1"/>
          <p:nvPr/>
        </p:nvSpPr>
        <p:spPr>
          <a:xfrm>
            <a:off x="17039566" y="14554200"/>
            <a:ext cx="16313071" cy="4067681"/>
          </a:xfrm>
          <a:prstGeom prst="rect">
            <a:avLst/>
          </a:prstGeom>
        </p:spPr>
        <p:txBody>
          <a:bodyPr vert="horz" wrap="square" lIns="0" tIns="30890" rIns="0" bIns="0" rtlCol="0">
            <a:spAutoFit/>
          </a:bodyPr>
          <a:lstStyle/>
          <a:p>
            <a:pPr marL="26861">
              <a:lnSpc>
                <a:spcPct val="90000"/>
              </a:lnSpc>
              <a:spcBef>
                <a:spcPts val="317"/>
              </a:spcBef>
            </a:pPr>
            <a:r>
              <a:rPr lang="en-GB" sz="3200" b="1" i="1" spc="-33" dirty="0">
                <a:solidFill>
                  <a:srgbClr val="005DAA"/>
                </a:solidFill>
                <a:latin typeface="Arial Narrow"/>
                <a:cs typeface="Arial Narrow"/>
              </a:rPr>
              <a:t>Treatment patterns in Group 1: Schematic above and Table 2</a:t>
            </a:r>
          </a:p>
          <a:p>
            <a:pPr marL="389341" indent="-362480" algn="just">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The median time to starting romiplostim was 7 weeks from ITP diagnosis</a:t>
            </a:r>
          </a:p>
          <a:p>
            <a:pPr marL="389341" indent="-362480" algn="just">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The median platelet count on starting romiplostim was 4 </a:t>
            </a:r>
            <a:r>
              <a:rPr lang="en-US" sz="3000" b="0" spc="-20" baseline="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 10</a:t>
            </a:r>
            <a:r>
              <a:rPr lang="en-US" sz="3000" b="0" spc="-20" baseline="3000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9</a:t>
            </a:r>
            <a:r>
              <a:rPr lang="en-US" sz="3000" b="0" spc="-20" baseline="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/L</a:t>
            </a:r>
            <a:endParaRPr lang="en-US" sz="3000" spc="-33" dirty="0">
              <a:latin typeface="Arial Narrow"/>
              <a:cs typeface="Arial Narrow"/>
            </a:endParaRPr>
          </a:p>
          <a:p>
            <a:pPr marL="389341" indent="-362480" algn="just">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3 patients (21%) received romiplostim as their 1st ITP treatment; 11 (79%) received it as 2nd line or later (Table 2)</a:t>
            </a:r>
          </a:p>
          <a:p>
            <a:pPr marL="389341" indent="-362480" algn="just">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For 10 (71%) patients, romiplostim was the final treatment during the observation period</a:t>
            </a:r>
          </a:p>
          <a:p>
            <a:pPr marL="389341" indent="-362480" algn="just">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Romiplostim therapy was ongoing in 8/14 patients (57%) at the end of the 24-month observation period</a:t>
            </a:r>
          </a:p>
          <a:p>
            <a:pPr marL="898525" lvl="1" indent="-449263" algn="just">
              <a:lnSpc>
                <a:spcPct val="90000"/>
              </a:lnSpc>
              <a:spcBef>
                <a:spcPts val="317"/>
              </a:spcBef>
              <a:buClr>
                <a:srgbClr val="005DAA"/>
              </a:buClr>
              <a:buSzPct val="80000"/>
              <a:buFont typeface="Courier New" panose="02070309020205020404" pitchFamily="49" charset="0"/>
              <a:buChar char="o"/>
            </a:pPr>
            <a:r>
              <a:rPr lang="en-US" sz="3000" spc="-33" dirty="0">
                <a:latin typeface="Arial Narrow"/>
                <a:cs typeface="Arial Narrow"/>
              </a:rPr>
              <a:t>2 patients (14%) stopped romiplostim before 24 months due to treatment-free remission (investigator defined); </a:t>
            </a:r>
            <a:br>
              <a:rPr lang="en-US" sz="3000" spc="-33" dirty="0">
                <a:latin typeface="Arial Narrow"/>
                <a:cs typeface="Arial Narrow"/>
              </a:rPr>
            </a:br>
            <a:r>
              <a:rPr lang="en-US" sz="3000" spc="-33" dirty="0">
                <a:latin typeface="Arial Narrow"/>
                <a:cs typeface="Arial Narrow"/>
              </a:rPr>
              <a:t>4 patients stopped for other reasons </a:t>
            </a:r>
          </a:p>
          <a:p>
            <a:pPr marL="898525" lvl="1" indent="-449263" algn="just">
              <a:lnSpc>
                <a:spcPct val="90000"/>
              </a:lnSpc>
              <a:spcBef>
                <a:spcPts val="317"/>
              </a:spcBef>
              <a:buClr>
                <a:srgbClr val="005DAA"/>
              </a:buClr>
              <a:buSzPct val="80000"/>
              <a:buFont typeface="Courier New" panose="02070309020205020404" pitchFamily="49" charset="0"/>
              <a:buChar char="o"/>
            </a:pPr>
            <a:r>
              <a:rPr lang="en-US" sz="3000" spc="-33" dirty="0">
                <a:latin typeface="Arial Narrow"/>
                <a:cs typeface="Arial Narrow"/>
              </a:rPr>
              <a:t>The median duration of romiplostim treatment was 46 weeks</a:t>
            </a:r>
          </a:p>
        </p:txBody>
      </p:sp>
      <p:sp>
        <p:nvSpPr>
          <p:cNvPr id="101" name="TextBox 100">
            <a:extLst>
              <a:ext uri="{FF2B5EF4-FFF2-40B4-BE49-F238E27FC236}">
                <a16:creationId xmlns:a16="http://schemas.microsoft.com/office/drawing/2014/main" id="{5C4EE183-025D-43A1-880F-BB443988CAAB}"/>
              </a:ext>
            </a:extLst>
          </p:cNvPr>
          <p:cNvSpPr txBox="1"/>
          <p:nvPr/>
        </p:nvSpPr>
        <p:spPr>
          <a:xfrm>
            <a:off x="21007233" y="31452516"/>
            <a:ext cx="15840000" cy="385170"/>
          </a:xfrm>
          <a:prstGeom prst="rect">
            <a:avLst/>
          </a:prstGeom>
          <a:noFill/>
        </p:spPr>
        <p:txBody>
          <a:bodyPr wrap="square" rtlCol="0">
            <a:spAutoFit/>
          </a:bodyPr>
          <a:lstStyle/>
          <a:p>
            <a:r>
              <a:rPr lang="en-US" sz="1903" dirty="0">
                <a:solidFill>
                  <a:schemeClr val="bg1"/>
                </a:solidFill>
                <a:latin typeface="Calibri" panose="020F0502020204030204" pitchFamily="34" charset="0"/>
                <a:ea typeface="Calibri" panose="020F0502020204030204" pitchFamily="34" charset="0"/>
                <a:cs typeface="Calibri" panose="020F0502020204030204" pitchFamily="34" charset="0"/>
              </a:rPr>
              <a:t>Contact details: Dr Vickie McDonald; email: </a:t>
            </a:r>
            <a:r>
              <a:rPr lang="en-US" sz="1800" u="sng" dirty="0">
                <a:solidFill>
                  <a:schemeClr val="bg1"/>
                </a:solidFill>
                <a:effectLst/>
                <a:latin typeface="Calibri" panose="020F0502020204030204" pitchFamily="34" charset="0"/>
                <a:ea typeface="Calibri" panose="020F0502020204030204" pitchFamily="34" charset="0"/>
                <a:hlinkClick r:id="rId5">
                  <a:extLst>
                    <a:ext uri="{A12FA001-AC4F-418D-AE19-62706E023703}">
                      <ahyp:hlinkClr xmlns:ahyp="http://schemas.microsoft.com/office/drawing/2018/hyperlinkcolor" val="tx"/>
                    </a:ext>
                  </a:extLst>
                </a:hlinkClick>
              </a:rPr>
              <a:t>vickiemcdonald@nhs.net</a:t>
            </a:r>
            <a:endParaRPr lang="en-US" sz="1903"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3" name="Table 2">
            <a:extLst>
              <a:ext uri="{FF2B5EF4-FFF2-40B4-BE49-F238E27FC236}">
                <a16:creationId xmlns:a16="http://schemas.microsoft.com/office/drawing/2014/main" id="{BC006087-9A61-D281-3620-67BFFB77E18D}"/>
              </a:ext>
            </a:extLst>
          </p:cNvPr>
          <p:cNvGraphicFramePr>
            <a:graphicFrameLocks noGrp="1"/>
          </p:cNvGraphicFramePr>
          <p:nvPr>
            <p:extLst>
              <p:ext uri="{D42A27DB-BD31-4B8C-83A1-F6EECF244321}">
                <p14:modId xmlns:p14="http://schemas.microsoft.com/office/powerpoint/2010/main" val="2038711054"/>
              </p:ext>
            </p:extLst>
          </p:nvPr>
        </p:nvGraphicFramePr>
        <p:xfrm>
          <a:off x="654226" y="26813100"/>
          <a:ext cx="15937200" cy="4230454"/>
        </p:xfrm>
        <a:graphic>
          <a:graphicData uri="http://schemas.openxmlformats.org/drawingml/2006/table">
            <a:tbl>
              <a:tblPr firstRow="1" firstCol="1" bandRow="1">
                <a:tableStyleId>{1E171933-4619-4E11-9A3F-F7608DF75F80}</a:tableStyleId>
              </a:tblPr>
              <a:tblGrid>
                <a:gridCol w="6279974">
                  <a:extLst>
                    <a:ext uri="{9D8B030D-6E8A-4147-A177-3AD203B41FA5}">
                      <a16:colId xmlns:a16="http://schemas.microsoft.com/office/drawing/2014/main" val="245511103"/>
                    </a:ext>
                  </a:extLst>
                </a:gridCol>
                <a:gridCol w="4689932">
                  <a:extLst>
                    <a:ext uri="{9D8B030D-6E8A-4147-A177-3AD203B41FA5}">
                      <a16:colId xmlns:a16="http://schemas.microsoft.com/office/drawing/2014/main" val="1285808925"/>
                    </a:ext>
                  </a:extLst>
                </a:gridCol>
                <a:gridCol w="4967294">
                  <a:extLst>
                    <a:ext uri="{9D8B030D-6E8A-4147-A177-3AD203B41FA5}">
                      <a16:colId xmlns:a16="http://schemas.microsoft.com/office/drawing/2014/main" val="3875973936"/>
                    </a:ext>
                  </a:extLst>
                </a:gridCol>
              </a:tblGrid>
              <a:tr h="1260325">
                <a:tc>
                  <a:txBody>
                    <a:bodyPr/>
                    <a:lstStyle/>
                    <a:p>
                      <a:pPr>
                        <a:lnSpc>
                          <a:spcPct val="90000"/>
                        </a:lnSpc>
                        <a:spcBef>
                          <a:spcPts val="0"/>
                        </a:spcBef>
                        <a:spcAft>
                          <a:spcPts val="0"/>
                        </a:spcAft>
                      </a:pPr>
                      <a:r>
                        <a:rPr lang="en-GB" sz="2800" dirty="0">
                          <a:solidFill>
                            <a:schemeClr val="bg1"/>
                          </a:solidFill>
                          <a:latin typeface="Arial Narrow" panose="020B0606020202030204" pitchFamily="34" charset="0"/>
                        </a:rPr>
                        <a:t>Characteristic</a:t>
                      </a:r>
                    </a:p>
                  </a:txBody>
                  <a:tcPr marL="96661" marR="96661" marT="48331" marB="48331" anchor="ctr">
                    <a:lnT w="12700" cmpd="sng">
                      <a:noFill/>
                    </a:lnT>
                    <a:lnB w="12700" cmpd="sng">
                      <a:noFill/>
                    </a:lnB>
                    <a:solidFill>
                      <a:srgbClr val="005DAA"/>
                    </a:solidFill>
                  </a:tcPr>
                </a:tc>
                <a:tc>
                  <a:txBody>
                    <a:bodyPr/>
                    <a:lstStyle/>
                    <a:p>
                      <a:pPr algn="ctr">
                        <a:lnSpc>
                          <a:spcPct val="90000"/>
                        </a:lnSpc>
                        <a:spcBef>
                          <a:spcPts val="0"/>
                        </a:spcBef>
                        <a:spcAft>
                          <a:spcPts val="0"/>
                        </a:spcAft>
                      </a:pPr>
                      <a:r>
                        <a:rPr lang="en-US" sz="2800" b="1" dirty="0">
                          <a:solidFill>
                            <a:schemeClr val="bg1"/>
                          </a:solidFill>
                          <a:effectLst/>
                          <a:latin typeface="Arial Narrow" panose="020B0606020202030204" pitchFamily="34" charset="0"/>
                          <a:cs typeface="Arial" panose="020B0604020202020204" pitchFamily="34" charset="0"/>
                        </a:rPr>
                        <a:t>Group 1: romiplostim</a:t>
                      </a:r>
                      <a:br>
                        <a:rPr lang="en-US" sz="2800" b="1" dirty="0">
                          <a:solidFill>
                            <a:schemeClr val="bg1"/>
                          </a:solidFill>
                          <a:effectLst/>
                          <a:latin typeface="Arial Narrow" panose="020B0606020202030204" pitchFamily="34" charset="0"/>
                          <a:cs typeface="Arial" panose="020B0604020202020204" pitchFamily="34" charset="0"/>
                        </a:rPr>
                      </a:br>
                      <a:r>
                        <a:rPr lang="en-US" sz="2800" dirty="0">
                          <a:latin typeface="Arial Narrow" panose="020B0606020202030204" pitchFamily="34" charset="0"/>
                        </a:rPr>
                        <a:t>≤</a:t>
                      </a:r>
                      <a:r>
                        <a:rPr lang="en-US" sz="2800" b="1" dirty="0">
                          <a:solidFill>
                            <a:schemeClr val="bg1"/>
                          </a:solidFill>
                          <a:effectLst/>
                          <a:latin typeface="Arial Narrow" panose="020B0606020202030204" pitchFamily="34" charset="0"/>
                          <a:cs typeface="Arial" panose="020B0604020202020204" pitchFamily="34" charset="0"/>
                        </a:rPr>
                        <a:t>12 months from diagnosis (n=14)</a:t>
                      </a:r>
                      <a:endParaRPr lang="en-GB" sz="2800" b="1" dirty="0">
                        <a:solidFill>
                          <a:schemeClr val="bg1"/>
                        </a:solidFill>
                        <a:effectLst/>
                        <a:latin typeface="Arial Narrow" panose="020B0606020202030204" pitchFamily="34" charset="0"/>
                        <a:cs typeface="Arial" panose="020B0604020202020204" pitchFamily="34" charset="0"/>
                      </a:endParaRPr>
                    </a:p>
                  </a:txBody>
                  <a:tcPr marL="96661" marR="96661" marT="48331" marB="48331"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05DAA"/>
                    </a:solidFill>
                  </a:tcPr>
                </a:tc>
                <a:tc>
                  <a:txBody>
                    <a:bodyPr/>
                    <a:lstStyle/>
                    <a:p>
                      <a:pPr marL="0" marR="0" lvl="0" indent="0" algn="ctr" defTabSz="914400" eaLnBrk="1" fontAlgn="auto" latinLnBrk="0" hangingPunct="1">
                        <a:lnSpc>
                          <a:spcPct val="90000"/>
                        </a:lnSpc>
                        <a:spcBef>
                          <a:spcPts val="0"/>
                        </a:spcBef>
                        <a:spcAft>
                          <a:spcPts val="0"/>
                        </a:spcAft>
                        <a:buClrTx/>
                        <a:buSzTx/>
                        <a:buFontTx/>
                        <a:buNone/>
                        <a:tabLst/>
                        <a:defRPr/>
                      </a:pPr>
                      <a:r>
                        <a:rPr lang="en-US" sz="2800" b="1" dirty="0">
                          <a:solidFill>
                            <a:schemeClr val="bg1"/>
                          </a:solidFill>
                          <a:effectLst/>
                          <a:latin typeface="Arial Narrow" panose="020B0606020202030204" pitchFamily="34" charset="0"/>
                          <a:cs typeface="Arial" panose="020B0604020202020204" pitchFamily="34" charset="0"/>
                        </a:rPr>
                        <a:t>Group 2: non-TPO-RAs</a:t>
                      </a:r>
                      <a:br>
                        <a:rPr lang="en-US" sz="2800" b="1" dirty="0">
                          <a:solidFill>
                            <a:schemeClr val="bg1"/>
                          </a:solidFill>
                          <a:effectLst/>
                          <a:latin typeface="Arial Narrow" panose="020B0606020202030204" pitchFamily="34" charset="0"/>
                          <a:cs typeface="Arial" panose="020B0604020202020204" pitchFamily="34" charset="0"/>
                        </a:rPr>
                      </a:br>
                      <a:r>
                        <a:rPr lang="en-US" sz="2800" dirty="0">
                          <a:latin typeface="Arial Narrow" panose="020B0606020202030204" pitchFamily="34" charset="0"/>
                        </a:rPr>
                        <a:t>≤</a:t>
                      </a:r>
                      <a:r>
                        <a:rPr lang="en-US" sz="2800" b="1" dirty="0">
                          <a:solidFill>
                            <a:schemeClr val="bg1"/>
                          </a:solidFill>
                          <a:effectLst/>
                          <a:latin typeface="Arial Narrow" panose="020B0606020202030204" pitchFamily="34" charset="0"/>
                          <a:cs typeface="Arial" panose="020B0604020202020204" pitchFamily="34" charset="0"/>
                        </a:rPr>
                        <a:t>12 months from diagnosis (n=64)</a:t>
                      </a:r>
                      <a:endParaRPr lang="en-GB" sz="2800" b="1" dirty="0">
                        <a:solidFill>
                          <a:schemeClr val="bg1"/>
                        </a:solidFill>
                        <a:effectLst/>
                        <a:latin typeface="Arial Narrow" panose="020B0606020202030204" pitchFamily="34" charset="0"/>
                        <a:cs typeface="Arial" panose="020B0604020202020204" pitchFamily="34" charset="0"/>
                      </a:endParaRPr>
                    </a:p>
                  </a:txBody>
                  <a:tcPr marL="96661" marR="96661" marT="48331" marB="48331"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05DAA"/>
                    </a:solidFill>
                  </a:tcPr>
                </a:tc>
                <a:extLst>
                  <a:ext uri="{0D108BD9-81ED-4DB2-BD59-A6C34878D82A}">
                    <a16:rowId xmlns:a16="http://schemas.microsoft.com/office/drawing/2014/main" val="2055912373"/>
                  </a:ext>
                </a:extLst>
              </a:tr>
              <a:tr h="508039">
                <a:tc>
                  <a:txBody>
                    <a:bodyPr/>
                    <a:lstStyle/>
                    <a:p>
                      <a:pPr>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Women</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 n (%)</a:t>
                      </a:r>
                      <a:endParaRPr lang="en-GB" sz="3000" b="0" spc="-20" baseline="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9 (64)</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37 (58)</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4041917184"/>
                  </a:ext>
                </a:extLst>
              </a:tr>
              <a:tr h="508039">
                <a:tc>
                  <a:txBody>
                    <a:bodyPr/>
                    <a:lstStyle/>
                    <a:p>
                      <a:pPr>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Age</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 years, n (%)</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415191091"/>
                  </a:ext>
                </a:extLst>
              </a:tr>
              <a:tr h="508039">
                <a:tc>
                  <a:txBody>
                    <a:bodyPr/>
                    <a:lstStyle/>
                    <a:p>
                      <a:pPr marL="0" indent="265113">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18</a:t>
                      </a:r>
                      <a:r>
                        <a:rPr lang="en-GB" sz="3000" b="1" dirty="0">
                          <a:effectLst/>
                          <a:latin typeface="Arial Narrow" panose="020B0606020202030204" pitchFamily="34" charset="0"/>
                          <a:ea typeface="Calibri" panose="020F0502020204030204" pitchFamily="34" charset="0"/>
                          <a:cs typeface="Times New Roman" panose="02020603050405020304" pitchFamily="18" charset="0"/>
                        </a:rPr>
                        <a:t>–37 </a:t>
                      </a: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4 (29)</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19 (30)</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1076114454"/>
                  </a:ext>
                </a:extLst>
              </a:tr>
              <a:tr h="508039">
                <a:tc>
                  <a:txBody>
                    <a:bodyPr/>
                    <a:lstStyle/>
                    <a:p>
                      <a:pPr marL="0" indent="265113">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38</a:t>
                      </a:r>
                      <a:r>
                        <a:rPr lang="en-GB" sz="3000" b="1" dirty="0">
                          <a:effectLst/>
                          <a:latin typeface="Arial Narrow" panose="020B0606020202030204" pitchFamily="34" charset="0"/>
                          <a:ea typeface="Calibri" panose="020F0502020204030204" pitchFamily="34" charset="0"/>
                          <a:cs typeface="Times New Roman" panose="02020603050405020304" pitchFamily="18" charset="0"/>
                        </a:rPr>
                        <a:t>–62 </a:t>
                      </a: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7 (50)</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24 (38)</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2101231871"/>
                  </a:ext>
                </a:extLst>
              </a:tr>
              <a:tr h="508039">
                <a:tc>
                  <a:txBody>
                    <a:bodyPr/>
                    <a:lstStyle/>
                    <a:p>
                      <a:pPr marL="0" marR="0" lvl="0" indent="265113" defTabSz="914400" eaLnBrk="1" fontAlgn="auto" latinLnBrk="0" hangingPunct="1">
                        <a:lnSpc>
                          <a:spcPct val="90000"/>
                        </a:lnSpc>
                        <a:spcBef>
                          <a:spcPts val="0"/>
                        </a:spcBef>
                        <a:spcAft>
                          <a:spcPts val="0"/>
                        </a:spcAft>
                        <a:buClrTx/>
                        <a:buSzTx/>
                        <a:buFontTx/>
                        <a:buNone/>
                        <a:tabLst/>
                        <a:defRPr/>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63</a:t>
                      </a:r>
                      <a:r>
                        <a:rPr lang="en-GB" sz="3000" b="1" dirty="0">
                          <a:effectLst/>
                          <a:latin typeface="Arial Narrow" panose="020B0606020202030204" pitchFamily="34" charset="0"/>
                          <a:ea typeface="Calibri" panose="020F0502020204030204" pitchFamily="34" charset="0"/>
                          <a:cs typeface="Times New Roman" panose="02020603050405020304" pitchFamily="18" charset="0"/>
                        </a:rPr>
                        <a:t>–92 </a:t>
                      </a: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3 (21)</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21 (33)</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1584686845"/>
                  </a:ext>
                </a:extLst>
              </a:tr>
              <a:tr h="429934">
                <a:tc>
                  <a:txBody>
                    <a:bodyPr/>
                    <a:lstStyle/>
                    <a:p>
                      <a:pPr>
                        <a:lnSpc>
                          <a:spcPct val="90000"/>
                        </a:lnSpc>
                        <a:spcBef>
                          <a:spcPts val="0"/>
                        </a:spcBef>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Platelet </a:t>
                      </a:r>
                      <a:r>
                        <a:rPr lang="en-US" sz="3000" b="1" dirty="0" err="1">
                          <a:effectLst/>
                          <a:latin typeface="Arial Narrow" panose="020B0606020202030204" pitchFamily="34" charset="0"/>
                          <a:ea typeface="Calibri" panose="020F0502020204030204" pitchFamily="34" charset="0"/>
                          <a:cs typeface="Times New Roman" panose="02020603050405020304" pitchFamily="18" charset="0"/>
                        </a:rPr>
                        <a:t>count</a:t>
                      </a:r>
                      <a:r>
                        <a:rPr lang="en-US" sz="3000" b="0" spc="-20" baseline="0" dirty="0" err="1">
                          <a:effectLst/>
                          <a:latin typeface="Arial Narrow" panose="020B0606020202030204" pitchFamily="34" charset="0"/>
                          <a:ea typeface="Calibri" panose="020F0502020204030204" pitchFamily="34" charset="0"/>
                          <a:cs typeface="Times New Roman" panose="02020603050405020304" pitchFamily="18" charset="0"/>
                        </a:rPr>
                        <a:t>,</a:t>
                      </a:r>
                      <a:r>
                        <a:rPr lang="en-US" sz="3000" b="0" spc="-20" baseline="30000" dirty="0" err="1">
                          <a:effectLst/>
                          <a:latin typeface="Arial Narrow" panose="020B0606020202030204" pitchFamily="34" charset="0"/>
                          <a:ea typeface="Calibri" panose="020F0502020204030204" pitchFamily="34" charset="0"/>
                          <a:cs typeface="Times New Roman" panose="02020603050405020304" pitchFamily="18" charset="0"/>
                        </a:rPr>
                        <a:t>a</a:t>
                      </a:r>
                      <a:r>
                        <a:rPr lang="en-US" sz="3000" b="0" spc="-20" baseline="30000" dirty="0">
                          <a:effectLst/>
                          <a:latin typeface="Arial Narrow" panose="020B0606020202030204" pitchFamily="34" charset="0"/>
                          <a:ea typeface="Calibri" panose="020F0502020204030204" pitchFamily="34" charset="0"/>
                          <a:cs typeface="Times New Roman" panose="02020603050405020304" pitchFamily="18" charset="0"/>
                        </a:rPr>
                        <a:t> </a:t>
                      </a:r>
                      <a:r>
                        <a:rPr lang="en-US" sz="3000" b="0" spc="-20" baseline="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 10</a:t>
                      </a:r>
                      <a:r>
                        <a:rPr lang="en-US" sz="3000" b="0" spc="-20" baseline="3000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9</a:t>
                      </a:r>
                      <a:r>
                        <a:rPr lang="en-US" sz="3000" b="0" spc="-20" baseline="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/L, </a:t>
                      </a:r>
                      <a:r>
                        <a:rPr lang="en-US" sz="3000" b="0" spc="-20" baseline="0" dirty="0">
                          <a:effectLst/>
                          <a:latin typeface="Arial Narrow" panose="020B0606020202030204" pitchFamily="34" charset="0"/>
                          <a:ea typeface="Calibri" panose="020F0502020204030204" pitchFamily="34" charset="0"/>
                          <a:cs typeface="Times New Roman" panose="02020603050405020304" pitchFamily="18" charset="0"/>
                        </a:rPr>
                        <a:t>median (min–max)</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4 (2</a:t>
                      </a: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44)</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Bef>
                          <a:spcPts val="0"/>
                        </a:spcBef>
                        <a:spcAft>
                          <a:spcPts val="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8 (0</a:t>
                      </a: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a:t>
                      </a: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108)</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1999764708"/>
                  </a:ext>
                </a:extLst>
              </a:tr>
            </a:tbl>
          </a:graphicData>
        </a:graphic>
      </p:graphicFrame>
      <p:sp>
        <p:nvSpPr>
          <p:cNvPr id="5" name="object 11">
            <a:extLst>
              <a:ext uri="{FF2B5EF4-FFF2-40B4-BE49-F238E27FC236}">
                <a16:creationId xmlns:a16="http://schemas.microsoft.com/office/drawing/2014/main" id="{BE2D661D-6F16-45E9-B860-31A7C093C06E}"/>
              </a:ext>
            </a:extLst>
          </p:cNvPr>
          <p:cNvSpPr txBox="1"/>
          <p:nvPr/>
        </p:nvSpPr>
        <p:spPr>
          <a:xfrm>
            <a:off x="628379" y="26318634"/>
            <a:ext cx="15840000" cy="427566"/>
          </a:xfrm>
          <a:prstGeom prst="rect">
            <a:avLst/>
          </a:prstGeom>
        </p:spPr>
        <p:txBody>
          <a:bodyPr vert="horz" wrap="square" lIns="0" tIns="26862" rIns="0" bIns="0" rtlCol="0">
            <a:spAutoFit/>
          </a:bodyPr>
          <a:lstStyle/>
          <a:p>
            <a:pPr marR="150463">
              <a:lnSpc>
                <a:spcPct val="90000"/>
              </a:lnSpc>
              <a:buClr>
                <a:srgbClr val="005DAA"/>
              </a:buClr>
              <a:buSzPct val="100000"/>
              <a:tabLst>
                <a:tab pos="591590" algn="l"/>
                <a:tab pos="593301" algn="l"/>
              </a:tabLst>
            </a:pPr>
            <a:r>
              <a:rPr lang="en-US" sz="3200" b="1" i="1" dirty="0">
                <a:solidFill>
                  <a:srgbClr val="005DAA"/>
                </a:solidFill>
                <a:latin typeface="Arial Narrow" panose="020B0606020202030204" pitchFamily="34" charset="0"/>
                <a:cs typeface="Arial" panose="020B0604020202020204" pitchFamily="34" charset="0"/>
              </a:rPr>
              <a:t>Table 1. Baseline demographics and clinical characteristics</a:t>
            </a:r>
          </a:p>
        </p:txBody>
      </p:sp>
      <p:graphicFrame>
        <p:nvGraphicFramePr>
          <p:cNvPr id="7" name="Table 6">
            <a:extLst>
              <a:ext uri="{FF2B5EF4-FFF2-40B4-BE49-F238E27FC236}">
                <a16:creationId xmlns:a16="http://schemas.microsoft.com/office/drawing/2014/main" id="{7436D6FF-49E2-49CC-FB6C-687B827A81B4}"/>
              </a:ext>
            </a:extLst>
          </p:cNvPr>
          <p:cNvGraphicFramePr>
            <a:graphicFrameLocks noGrp="1"/>
          </p:cNvGraphicFramePr>
          <p:nvPr>
            <p:extLst>
              <p:ext uri="{D42A27DB-BD31-4B8C-83A1-F6EECF244321}">
                <p14:modId xmlns:p14="http://schemas.microsoft.com/office/powerpoint/2010/main" val="14343134"/>
              </p:ext>
            </p:extLst>
          </p:nvPr>
        </p:nvGraphicFramePr>
        <p:xfrm>
          <a:off x="17167488" y="19259490"/>
          <a:ext cx="16185150" cy="6880637"/>
        </p:xfrm>
        <a:graphic>
          <a:graphicData uri="http://schemas.openxmlformats.org/drawingml/2006/table">
            <a:tbl>
              <a:tblPr firstRow="1" firstCol="1" bandRow="1">
                <a:tableStyleId>{1E171933-4619-4E11-9A3F-F7608DF75F80}</a:tableStyleId>
              </a:tblPr>
              <a:tblGrid>
                <a:gridCol w="3558912">
                  <a:extLst>
                    <a:ext uri="{9D8B030D-6E8A-4147-A177-3AD203B41FA5}">
                      <a16:colId xmlns:a16="http://schemas.microsoft.com/office/drawing/2014/main" val="245511103"/>
                    </a:ext>
                  </a:extLst>
                </a:gridCol>
                <a:gridCol w="4461666">
                  <a:extLst>
                    <a:ext uri="{9D8B030D-6E8A-4147-A177-3AD203B41FA5}">
                      <a16:colId xmlns:a16="http://schemas.microsoft.com/office/drawing/2014/main" val="1285808925"/>
                    </a:ext>
                  </a:extLst>
                </a:gridCol>
                <a:gridCol w="3924300">
                  <a:extLst>
                    <a:ext uri="{9D8B030D-6E8A-4147-A177-3AD203B41FA5}">
                      <a16:colId xmlns:a16="http://schemas.microsoft.com/office/drawing/2014/main" val="2958802818"/>
                    </a:ext>
                  </a:extLst>
                </a:gridCol>
                <a:gridCol w="4240272">
                  <a:extLst>
                    <a:ext uri="{9D8B030D-6E8A-4147-A177-3AD203B41FA5}">
                      <a16:colId xmlns:a16="http://schemas.microsoft.com/office/drawing/2014/main" val="3875973936"/>
                    </a:ext>
                  </a:extLst>
                </a:gridCol>
              </a:tblGrid>
              <a:tr h="1030306">
                <a:tc rowSpan="2">
                  <a:txBody>
                    <a:bodyPr/>
                    <a:lstStyle/>
                    <a:p>
                      <a:pPr>
                        <a:lnSpc>
                          <a:spcPct val="90000"/>
                        </a:lnSpc>
                      </a:pPr>
                      <a:r>
                        <a:rPr lang="en-GB" sz="2800" dirty="0" err="1">
                          <a:solidFill>
                            <a:schemeClr val="bg1"/>
                          </a:solidFill>
                          <a:latin typeface="Arial Narrow" panose="020B0606020202030204" pitchFamily="34" charset="0"/>
                        </a:rPr>
                        <a:t>Treatment,</a:t>
                      </a:r>
                      <a:r>
                        <a:rPr lang="en-GB" sz="2800" baseline="30000" dirty="0" err="1">
                          <a:solidFill>
                            <a:schemeClr val="bg1"/>
                          </a:solidFill>
                          <a:latin typeface="Arial Narrow" panose="020B0606020202030204" pitchFamily="34" charset="0"/>
                        </a:rPr>
                        <a:t>a</a:t>
                      </a:r>
                      <a:r>
                        <a:rPr lang="en-GB" sz="2800" dirty="0">
                          <a:solidFill>
                            <a:schemeClr val="bg1"/>
                          </a:solidFill>
                          <a:latin typeface="Arial Narrow" panose="020B0606020202030204" pitchFamily="34" charset="0"/>
                        </a:rPr>
                        <a:t> n (%)</a:t>
                      </a:r>
                    </a:p>
                  </a:txBody>
                  <a:tcPr marL="96661" marR="96661" marT="48331" marB="48331" anchor="ctr">
                    <a:lnT w="12700" cmpd="sng">
                      <a:noFill/>
                    </a:lnT>
                    <a:lnB w="12700" cap="flat" cmpd="sng" algn="ctr">
                      <a:noFill/>
                      <a:prstDash val="solid"/>
                      <a:round/>
                      <a:headEnd type="none" w="med" len="med"/>
                      <a:tailEnd type="none" w="med" len="med"/>
                    </a:lnB>
                    <a:solidFill>
                      <a:srgbClr val="005DAA"/>
                    </a:solidFill>
                  </a:tcPr>
                </a:tc>
                <a:tc gridSpan="2">
                  <a:txBody>
                    <a:bodyPr/>
                    <a:lstStyle/>
                    <a:p>
                      <a:pPr algn="ctr">
                        <a:lnSpc>
                          <a:spcPct val="90000"/>
                        </a:lnSpc>
                        <a:spcBef>
                          <a:spcPts val="0"/>
                        </a:spcBef>
                        <a:spcAft>
                          <a:spcPts val="0"/>
                        </a:spcAft>
                      </a:pPr>
                      <a:r>
                        <a:rPr lang="en-US" sz="2800" b="1" spc="-10" baseline="0" dirty="0">
                          <a:solidFill>
                            <a:schemeClr val="bg1"/>
                          </a:solidFill>
                          <a:effectLst/>
                          <a:latin typeface="Arial Narrow" panose="020B0606020202030204" pitchFamily="34" charset="0"/>
                          <a:cs typeface="Arial" panose="020B0604020202020204" pitchFamily="34" charset="0"/>
                        </a:rPr>
                        <a:t>Group 1: Romiplostim within 12 months of diagnosis (n=14)</a:t>
                      </a:r>
                      <a:endParaRPr lang="en-GB" sz="2800" b="1" spc="-10" baseline="0" dirty="0">
                        <a:solidFill>
                          <a:schemeClr val="bg1"/>
                        </a:solidFill>
                        <a:effectLst/>
                        <a:latin typeface="Arial Narrow" panose="020B0606020202030204" pitchFamily="34" charset="0"/>
                        <a:cs typeface="Arial" panose="020B0604020202020204" pitchFamily="34" charset="0"/>
                      </a:endParaRPr>
                    </a:p>
                  </a:txBody>
                  <a:tcPr marL="96661" marR="96661" marT="48331" marB="48331" anchor="ctr">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rgbClr val="005DAA"/>
                    </a:solidFill>
                  </a:tcPr>
                </a:tc>
                <a:tc hMerge="1">
                  <a:txBody>
                    <a:bodyPr/>
                    <a:lstStyle/>
                    <a:p>
                      <a:endParaRPr lang="en-GB"/>
                    </a:p>
                  </a:txBody>
                  <a:tcPr/>
                </a:tc>
                <a:tc rowSpan="2">
                  <a:txBody>
                    <a:bodyPr/>
                    <a:lstStyle/>
                    <a:p>
                      <a:pPr marL="0" marR="0" lvl="0" indent="0" algn="ctr" defTabSz="914400" eaLnBrk="1" fontAlgn="auto" latinLnBrk="0" hangingPunct="1">
                        <a:lnSpc>
                          <a:spcPct val="90000"/>
                        </a:lnSpc>
                        <a:spcBef>
                          <a:spcPts val="0"/>
                        </a:spcBef>
                        <a:spcAft>
                          <a:spcPts val="0"/>
                        </a:spcAft>
                        <a:buClrTx/>
                        <a:buSzTx/>
                        <a:buFontTx/>
                        <a:buNone/>
                        <a:tabLst/>
                        <a:defRPr/>
                      </a:pPr>
                      <a:r>
                        <a:rPr lang="en-US" sz="2800" b="1" dirty="0">
                          <a:solidFill>
                            <a:schemeClr val="bg1"/>
                          </a:solidFill>
                          <a:effectLst/>
                          <a:latin typeface="Arial Narrow" panose="020B0606020202030204" pitchFamily="34" charset="0"/>
                          <a:cs typeface="Arial" panose="020B0604020202020204" pitchFamily="34" charset="0"/>
                        </a:rPr>
                        <a:t>Group 2: Other ITP therapies within 12 months of diagnosis (n=64)</a:t>
                      </a:r>
                      <a:endParaRPr lang="en-GB" sz="2800" b="1" dirty="0">
                        <a:solidFill>
                          <a:schemeClr val="bg1"/>
                        </a:solidFill>
                        <a:effectLst/>
                        <a:latin typeface="Arial Narrow" panose="020B0606020202030204" pitchFamily="34" charset="0"/>
                        <a:cs typeface="Arial" panose="020B0604020202020204" pitchFamily="34" charset="0"/>
                      </a:endParaRPr>
                    </a:p>
                  </a:txBody>
                  <a:tcPr marL="96661" marR="96661" marT="48331" marB="48331"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5DAA"/>
                    </a:solidFill>
                  </a:tcPr>
                </a:tc>
                <a:extLst>
                  <a:ext uri="{0D108BD9-81ED-4DB2-BD59-A6C34878D82A}">
                    <a16:rowId xmlns:a16="http://schemas.microsoft.com/office/drawing/2014/main" val="2055912373"/>
                  </a:ext>
                </a:extLst>
              </a:tr>
              <a:tr h="457570">
                <a:tc vMerge="1">
                  <a:txBody>
                    <a:bodyPr/>
                    <a:lstStyle/>
                    <a:p>
                      <a:pPr>
                        <a:lnSpc>
                          <a:spcPct val="100000"/>
                        </a:lnSpc>
                        <a:spcAft>
                          <a:spcPts val="800"/>
                        </a:spcAft>
                      </a:pPr>
                      <a:endParaRPr lang="en-GB" sz="3000" b="0" spc="-20" baseline="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GB" sz="28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Prior to romiplostim</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5DAA"/>
                    </a:solidFill>
                  </a:tcPr>
                </a:tc>
                <a:tc>
                  <a:txBody>
                    <a:bodyPr/>
                    <a:lstStyle/>
                    <a:p>
                      <a:pPr algn="ctr">
                        <a:lnSpc>
                          <a:spcPct val="90000"/>
                        </a:lnSpc>
                        <a:spcAft>
                          <a:spcPts val="800"/>
                        </a:spcAft>
                      </a:pPr>
                      <a:r>
                        <a:rPr lang="en-GB" sz="2800" b="1" dirty="0">
                          <a:solidFill>
                            <a:schemeClr val="bg1"/>
                          </a:solidFill>
                          <a:effectLst/>
                          <a:latin typeface="Arial Narrow" panose="020B0606020202030204" pitchFamily="34" charset="0"/>
                          <a:ea typeface="Calibri" panose="020F0502020204030204" pitchFamily="34" charset="0"/>
                          <a:cs typeface="Times New Roman" panose="02020603050405020304" pitchFamily="18" charset="0"/>
                        </a:rPr>
                        <a:t>Following romiplostim</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05DAA"/>
                    </a:solidFill>
                  </a:tcPr>
                </a:tc>
                <a:tc vMerge="1">
                  <a:txBody>
                    <a:bodyPr/>
                    <a:lstStyle/>
                    <a:p>
                      <a:pPr algn="ctr">
                        <a:lnSpc>
                          <a:spcPct val="100000"/>
                        </a:lnSpc>
                        <a:spcAft>
                          <a:spcPts val="800"/>
                        </a:spcAft>
                      </a:pP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2074289809"/>
                  </a:ext>
                </a:extLst>
              </a:tr>
              <a:tr h="490251">
                <a:tc>
                  <a:txBody>
                    <a:bodyPr/>
                    <a:lstStyle/>
                    <a:p>
                      <a:pPr>
                        <a:lnSpc>
                          <a:spcPct val="90000"/>
                        </a:lnSpc>
                        <a:spcAft>
                          <a:spcPts val="80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Prednisolone</a:t>
                      </a:r>
                      <a:endParaRPr lang="en-GB" sz="3000" b="0" spc="-20" baseline="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10 (71)</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2 (14)</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53 (83)</a:t>
                      </a: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4041917184"/>
                  </a:ext>
                </a:extLst>
              </a:tr>
              <a:tr h="490251">
                <a:tc>
                  <a:txBody>
                    <a:bodyPr/>
                    <a:lstStyle/>
                    <a:p>
                      <a:pPr>
                        <a:lnSpc>
                          <a:spcPct val="90000"/>
                        </a:lnSpc>
                        <a:spcAft>
                          <a:spcPts val="80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Dexamethasone</a:t>
                      </a:r>
                      <a:endParaRPr lang="en-GB" sz="30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 (7)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marL="0" marR="0" lvl="0" indent="0" algn="ctr" defTabSz="914400" eaLnBrk="1" fontAlgn="auto" latinLnBrk="0" hangingPunct="1">
                        <a:lnSpc>
                          <a:spcPct val="90000"/>
                        </a:lnSpc>
                        <a:spcBef>
                          <a:spcPts val="0"/>
                        </a:spcBef>
                        <a:spcAft>
                          <a:spcPts val="800"/>
                        </a:spcAft>
                        <a:buClrTx/>
                        <a:buSzTx/>
                        <a:buFontTx/>
                        <a:buNone/>
                        <a:tabLst/>
                        <a:defRPr/>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9 (14)</a:t>
                      </a: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697184412"/>
                  </a:ext>
                </a:extLst>
              </a:tr>
              <a:tr h="490251">
                <a:tc>
                  <a:txBody>
                    <a:bodyPr/>
                    <a:lstStyle/>
                    <a:p>
                      <a:pPr>
                        <a:lnSpc>
                          <a:spcPct val="90000"/>
                        </a:lnSpc>
                        <a:spcAft>
                          <a:spcPts val="80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Methylprednisolone</a:t>
                      </a:r>
                      <a:endParaRPr lang="en-GB" sz="30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 (7)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0</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1327497621"/>
                  </a:ext>
                </a:extLst>
              </a:tr>
              <a:tr h="490251">
                <a:tc>
                  <a:txBody>
                    <a:bodyPr/>
                    <a:lstStyle/>
                    <a:p>
                      <a:pPr>
                        <a:lnSpc>
                          <a:spcPct val="90000"/>
                        </a:lnSpc>
                        <a:spcAft>
                          <a:spcPts val="80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IVIg</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3 (21)</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 (7)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16 (25)</a:t>
                      </a: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3262977382"/>
                  </a:ext>
                </a:extLst>
              </a:tr>
              <a:tr h="490251">
                <a:tc>
                  <a:txBody>
                    <a:bodyPr/>
                    <a:lstStyle/>
                    <a:p>
                      <a:pPr>
                        <a:lnSpc>
                          <a:spcPct val="90000"/>
                        </a:lnSpc>
                        <a:spcAft>
                          <a:spcPts val="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MMF</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5 (36)</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21 (33)</a:t>
                      </a: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415191091"/>
                  </a:ext>
                </a:extLst>
              </a:tr>
              <a:tr h="490251">
                <a:tc>
                  <a:txBody>
                    <a:bodyPr/>
                    <a:lstStyle/>
                    <a:p>
                      <a:pPr>
                        <a:lnSpc>
                          <a:spcPct val="90000"/>
                        </a:lnSpc>
                        <a:spcAft>
                          <a:spcPts val="80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Rituximab</a:t>
                      </a:r>
                      <a:endParaRPr lang="en-GB" sz="30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 (7)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2 (14)</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9 (14)</a:t>
                      </a: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2897602561"/>
                  </a:ext>
                </a:extLst>
              </a:tr>
              <a:tr h="490251">
                <a:tc>
                  <a:txBody>
                    <a:bodyPr/>
                    <a:lstStyle/>
                    <a:p>
                      <a:pPr>
                        <a:lnSpc>
                          <a:spcPct val="90000"/>
                        </a:lnSpc>
                        <a:spcAft>
                          <a:spcPts val="80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Azathioprine</a:t>
                      </a:r>
                      <a:endParaRPr lang="en-GB" sz="30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 (7)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4 (6)</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655609880"/>
                  </a:ext>
                </a:extLst>
              </a:tr>
              <a:tr h="490251">
                <a:tc>
                  <a:txBody>
                    <a:bodyPr/>
                    <a:lstStyle/>
                    <a:p>
                      <a:pPr>
                        <a:lnSpc>
                          <a:spcPct val="90000"/>
                        </a:lnSpc>
                        <a:spcAft>
                          <a:spcPts val="80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Cyclosporine</a:t>
                      </a:r>
                      <a:endParaRPr lang="en-GB" sz="30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 (7)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0</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3953869645"/>
                  </a:ext>
                </a:extLst>
              </a:tr>
              <a:tr h="490251">
                <a:tc>
                  <a:txBody>
                    <a:bodyPr/>
                    <a:lstStyle/>
                    <a:p>
                      <a:pPr>
                        <a:lnSpc>
                          <a:spcPct val="90000"/>
                        </a:lnSpc>
                        <a:spcAft>
                          <a:spcPts val="80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Danazol</a:t>
                      </a:r>
                      <a:endParaRPr lang="en-GB" sz="30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 (7)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1 (7)</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0</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189592710"/>
                  </a:ext>
                </a:extLst>
              </a:tr>
              <a:tr h="490251">
                <a:tc>
                  <a:txBody>
                    <a:bodyPr/>
                    <a:lstStyle/>
                    <a:p>
                      <a:pPr>
                        <a:lnSpc>
                          <a:spcPct val="90000"/>
                        </a:lnSpc>
                        <a:spcAft>
                          <a:spcPts val="800"/>
                        </a:spcAft>
                      </a:pPr>
                      <a:r>
                        <a:rPr lang="en-US" sz="3000" b="1" dirty="0" err="1">
                          <a:effectLst/>
                          <a:latin typeface="Arial Narrow" panose="020B0606020202030204" pitchFamily="34" charset="0"/>
                          <a:ea typeface="Calibri" panose="020F0502020204030204" pitchFamily="34" charset="0"/>
                          <a:cs typeface="Times New Roman" panose="02020603050405020304" pitchFamily="18" charset="0"/>
                        </a:rPr>
                        <a:t>Other</a:t>
                      </a:r>
                      <a:r>
                        <a:rPr lang="en-US" sz="3000" b="1" baseline="30000" dirty="0" err="1">
                          <a:effectLst/>
                          <a:latin typeface="Arial Narrow" panose="020B0606020202030204" pitchFamily="34" charset="0"/>
                          <a:ea typeface="Calibri" panose="020F0502020204030204" pitchFamily="34" charset="0"/>
                          <a:cs typeface="Times New Roman" panose="02020603050405020304" pitchFamily="18" charset="0"/>
                        </a:rPr>
                        <a:t>b</a:t>
                      </a:r>
                      <a:endParaRPr lang="en-GB" sz="3000" b="1" baseline="300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0</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tc>
                  <a:txBody>
                    <a:bodyPr/>
                    <a:lstStyle/>
                    <a:p>
                      <a:pPr algn="ctr">
                        <a:lnSpc>
                          <a:spcPct val="90000"/>
                        </a:lnSpc>
                        <a:spcAft>
                          <a:spcPts val="80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5 (8)</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EDF7"/>
                    </a:solidFill>
                  </a:tcPr>
                </a:tc>
                <a:extLst>
                  <a:ext uri="{0D108BD9-81ED-4DB2-BD59-A6C34878D82A}">
                    <a16:rowId xmlns:a16="http://schemas.microsoft.com/office/drawing/2014/main" val="2108161529"/>
                  </a:ext>
                </a:extLst>
              </a:tr>
              <a:tr h="490251">
                <a:tc>
                  <a:txBody>
                    <a:bodyPr/>
                    <a:lstStyle/>
                    <a:p>
                      <a:pPr>
                        <a:lnSpc>
                          <a:spcPct val="90000"/>
                        </a:lnSpc>
                        <a:spcAft>
                          <a:spcPts val="800"/>
                        </a:spcAft>
                      </a:pPr>
                      <a:r>
                        <a:rPr lang="en-US" sz="3000" b="1" dirty="0">
                          <a:effectLst/>
                          <a:latin typeface="Arial Narrow" panose="020B0606020202030204" pitchFamily="34" charset="0"/>
                          <a:ea typeface="Calibri" panose="020F0502020204030204" pitchFamily="34" charset="0"/>
                          <a:cs typeface="Times New Roman" panose="02020603050405020304" pitchFamily="18" charset="0"/>
                        </a:rPr>
                        <a:t>No treatment received</a:t>
                      </a:r>
                      <a:endParaRPr lang="en-GB" sz="3000" b="1"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0</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GB" sz="3000" b="0" dirty="0">
                          <a:effectLst/>
                          <a:latin typeface="Arial Narrow" panose="020B0606020202030204" pitchFamily="34" charset="0"/>
                          <a:ea typeface="Calibri" panose="020F0502020204030204" pitchFamily="34" charset="0"/>
                          <a:cs typeface="Times New Roman" panose="02020603050405020304" pitchFamily="18" charset="0"/>
                        </a:rPr>
                        <a:t>0</a:t>
                      </a: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a:lnSpc>
                          <a:spcPct val="90000"/>
                        </a:lnSpc>
                        <a:spcAft>
                          <a:spcPts val="800"/>
                        </a:spcAft>
                      </a:pPr>
                      <a:r>
                        <a:rPr lang="en-US" sz="3000" b="0" dirty="0">
                          <a:effectLst/>
                          <a:latin typeface="Arial Narrow" panose="020B0606020202030204" pitchFamily="34" charset="0"/>
                          <a:ea typeface="Calibri" panose="020F0502020204030204" pitchFamily="34" charset="0"/>
                          <a:cs typeface="Times New Roman" panose="02020603050405020304" pitchFamily="18" charset="0"/>
                        </a:rPr>
                        <a:t>2 (3)</a:t>
                      </a:r>
                      <a:endParaRPr lang="en-GB" sz="3000" b="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1952950729"/>
                  </a:ext>
                </a:extLst>
              </a:tr>
            </a:tbl>
          </a:graphicData>
        </a:graphic>
      </p:graphicFrame>
      <p:sp>
        <p:nvSpPr>
          <p:cNvPr id="8" name="object 11">
            <a:extLst>
              <a:ext uri="{FF2B5EF4-FFF2-40B4-BE49-F238E27FC236}">
                <a16:creationId xmlns:a16="http://schemas.microsoft.com/office/drawing/2014/main" id="{B04F09DB-93A2-BD66-C7C5-E094C0696E03}"/>
              </a:ext>
            </a:extLst>
          </p:cNvPr>
          <p:cNvSpPr txBox="1"/>
          <p:nvPr/>
        </p:nvSpPr>
        <p:spPr>
          <a:xfrm>
            <a:off x="17133633" y="18690513"/>
            <a:ext cx="15840000" cy="470323"/>
          </a:xfrm>
          <a:prstGeom prst="rect">
            <a:avLst/>
          </a:prstGeom>
        </p:spPr>
        <p:txBody>
          <a:bodyPr vert="horz" wrap="square" lIns="0" tIns="26862" rIns="0" bIns="0" rtlCol="0">
            <a:spAutoFit/>
          </a:bodyPr>
          <a:lstStyle/>
          <a:p>
            <a:pPr marR="150463">
              <a:lnSpc>
                <a:spcPct val="90000"/>
              </a:lnSpc>
              <a:buClr>
                <a:srgbClr val="005DAA"/>
              </a:buClr>
              <a:buSzPct val="100000"/>
              <a:tabLst>
                <a:tab pos="591590" algn="l"/>
                <a:tab pos="593301" algn="l"/>
              </a:tabLst>
            </a:pPr>
            <a:r>
              <a:rPr lang="en-US" sz="3200" b="1" i="1" dirty="0">
                <a:solidFill>
                  <a:srgbClr val="005DAA"/>
                </a:solidFill>
                <a:latin typeface="Arial Narrow" panose="020B0606020202030204" pitchFamily="34" charset="0"/>
                <a:cs typeface="Arial" panose="020B0604020202020204" pitchFamily="34" charset="0"/>
              </a:rPr>
              <a:t>Table 2.  Treatments received during study period</a:t>
            </a:r>
          </a:p>
        </p:txBody>
      </p:sp>
      <p:sp>
        <p:nvSpPr>
          <p:cNvPr id="10" name="TextBox 9">
            <a:extLst>
              <a:ext uri="{FF2B5EF4-FFF2-40B4-BE49-F238E27FC236}">
                <a16:creationId xmlns:a16="http://schemas.microsoft.com/office/drawing/2014/main" id="{E030FAD2-8755-52FF-7468-9DEE37BBB6B1}"/>
              </a:ext>
            </a:extLst>
          </p:cNvPr>
          <p:cNvSpPr txBox="1"/>
          <p:nvPr/>
        </p:nvSpPr>
        <p:spPr>
          <a:xfrm>
            <a:off x="17128393" y="26171236"/>
            <a:ext cx="15840000" cy="400110"/>
          </a:xfrm>
          <a:prstGeom prst="rect">
            <a:avLst/>
          </a:prstGeom>
          <a:noFill/>
        </p:spPr>
        <p:txBody>
          <a:bodyPr wrap="square">
            <a:spAutoFit/>
          </a:bodyPr>
          <a:lstStyle/>
          <a:p>
            <a:r>
              <a:rPr lang="en-US" sz="2000" baseline="30000" dirty="0" err="1">
                <a:latin typeface="Arial Narrow" panose="020B0606020202030204" pitchFamily="34" charset="0"/>
                <a:cs typeface="Arial" panose="020B0604020202020204" pitchFamily="34" charset="0"/>
              </a:rPr>
              <a:t>a</a:t>
            </a:r>
            <a:r>
              <a:rPr lang="en-US" sz="2000" dirty="0" err="1">
                <a:latin typeface="Arial Narrow" panose="020B0606020202030204" pitchFamily="34" charset="0"/>
                <a:cs typeface="Arial" panose="020B0604020202020204" pitchFamily="34" charset="0"/>
              </a:rPr>
              <a:t>Patients</a:t>
            </a:r>
            <a:r>
              <a:rPr lang="en-US" sz="2000" dirty="0">
                <a:latin typeface="Arial Narrow" panose="020B0606020202030204" pitchFamily="34" charset="0"/>
                <a:cs typeface="Arial" panose="020B0604020202020204" pitchFamily="34" charset="0"/>
              </a:rPr>
              <a:t> could receive multiple treatments and treatment could be of any duration;</a:t>
            </a:r>
            <a:r>
              <a:rPr lang="en-US" sz="2000" baseline="30000" dirty="0">
                <a:latin typeface="Arial Narrow" panose="020B0606020202030204" pitchFamily="34" charset="0"/>
                <a:cs typeface="Arial" panose="020B0604020202020204" pitchFamily="34" charset="0"/>
              </a:rPr>
              <a:t> </a:t>
            </a:r>
            <a:r>
              <a:rPr lang="en-US" sz="2000" baseline="30000" dirty="0" err="1">
                <a:latin typeface="Arial Narrow" panose="020B0606020202030204" pitchFamily="34" charset="0"/>
                <a:cs typeface="Arial" panose="020B0604020202020204" pitchFamily="34" charset="0"/>
              </a:rPr>
              <a:t>b</a:t>
            </a:r>
            <a:r>
              <a:rPr lang="en-US" sz="2000" dirty="0" err="1">
                <a:latin typeface="Arial Narrow" panose="020B0606020202030204" pitchFamily="34" charset="0"/>
                <a:cs typeface="Arial" panose="020B0604020202020204" pitchFamily="34" charset="0"/>
              </a:rPr>
              <a:t>Other</a:t>
            </a:r>
            <a:r>
              <a:rPr lang="en-US" sz="2000" dirty="0">
                <a:latin typeface="Arial Narrow" panose="020B0606020202030204" pitchFamily="34" charset="0"/>
                <a:cs typeface="Arial" panose="020B0604020202020204" pitchFamily="34" charset="0"/>
              </a:rPr>
              <a:t> treatments included hydroxychloroquine and tranexamic acid.</a:t>
            </a:r>
          </a:p>
        </p:txBody>
      </p:sp>
      <p:sp>
        <p:nvSpPr>
          <p:cNvPr id="47" name="object 11">
            <a:extLst>
              <a:ext uri="{FF2B5EF4-FFF2-40B4-BE49-F238E27FC236}">
                <a16:creationId xmlns:a16="http://schemas.microsoft.com/office/drawing/2014/main" id="{899E55CA-2EAE-4F46-ADFA-348E8A83D8CE}"/>
              </a:ext>
            </a:extLst>
          </p:cNvPr>
          <p:cNvSpPr txBox="1"/>
          <p:nvPr/>
        </p:nvSpPr>
        <p:spPr>
          <a:xfrm>
            <a:off x="670000" y="17754600"/>
            <a:ext cx="15840000" cy="470323"/>
          </a:xfrm>
          <a:prstGeom prst="rect">
            <a:avLst/>
          </a:prstGeom>
        </p:spPr>
        <p:txBody>
          <a:bodyPr vert="horz" wrap="square" lIns="0" tIns="26862" rIns="0" bIns="0" rtlCol="0">
            <a:spAutoFit/>
          </a:bodyPr>
          <a:lstStyle/>
          <a:p>
            <a:pPr marR="150463">
              <a:lnSpc>
                <a:spcPct val="90000"/>
              </a:lnSpc>
              <a:buClr>
                <a:srgbClr val="005DAA"/>
              </a:buClr>
              <a:buSzPct val="100000"/>
              <a:tabLst>
                <a:tab pos="591590" algn="l"/>
                <a:tab pos="593301" algn="l"/>
              </a:tabLst>
            </a:pPr>
            <a:r>
              <a:rPr lang="en-US" sz="3200" b="1" i="1" dirty="0">
                <a:solidFill>
                  <a:srgbClr val="005DAA"/>
                </a:solidFill>
                <a:latin typeface="Arial Narrow" panose="020B0606020202030204" pitchFamily="34" charset="0"/>
                <a:cs typeface="Arial" panose="020B0604020202020204" pitchFamily="34" charset="0"/>
              </a:rPr>
              <a:t>Figure 1. Study Design</a:t>
            </a:r>
            <a:endParaRPr lang="en-US" sz="3200" b="1" i="1" baseline="30000" dirty="0">
              <a:solidFill>
                <a:srgbClr val="005DAA"/>
              </a:solidFill>
              <a:latin typeface="Arial Narrow" panose="020B0606020202030204" pitchFamily="34" charset="0"/>
              <a:cs typeface="Arial" panose="020B0604020202020204" pitchFamily="34" charset="0"/>
            </a:endParaRPr>
          </a:p>
        </p:txBody>
      </p:sp>
      <p:grpSp>
        <p:nvGrpSpPr>
          <p:cNvPr id="9" name="Group 8">
            <a:extLst>
              <a:ext uri="{FF2B5EF4-FFF2-40B4-BE49-F238E27FC236}">
                <a16:creationId xmlns:a16="http://schemas.microsoft.com/office/drawing/2014/main" id="{C675426D-F46C-0153-5C2B-2F6B3EDB1E7D}"/>
              </a:ext>
            </a:extLst>
          </p:cNvPr>
          <p:cNvGrpSpPr/>
          <p:nvPr/>
        </p:nvGrpSpPr>
        <p:grpSpPr>
          <a:xfrm>
            <a:off x="390602" y="18351487"/>
            <a:ext cx="16101397" cy="5885764"/>
            <a:chOff x="390602" y="18646513"/>
            <a:chExt cx="16101397" cy="5169491"/>
          </a:xfrm>
        </p:grpSpPr>
        <p:sp>
          <p:nvSpPr>
            <p:cNvPr id="2" name="Rectangle 1">
              <a:extLst>
                <a:ext uri="{FF2B5EF4-FFF2-40B4-BE49-F238E27FC236}">
                  <a16:creationId xmlns:a16="http://schemas.microsoft.com/office/drawing/2014/main" id="{F955B2CC-E2AD-4443-8009-1414FF25EE49}"/>
                </a:ext>
              </a:extLst>
            </p:cNvPr>
            <p:cNvSpPr/>
            <p:nvPr/>
          </p:nvSpPr>
          <p:spPr>
            <a:xfrm>
              <a:off x="651999" y="18646513"/>
              <a:ext cx="15840000" cy="5169491"/>
            </a:xfrm>
            <a:prstGeom prst="rect">
              <a:avLst/>
            </a:prstGeom>
            <a:solidFill>
              <a:srgbClr val="DBE0F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800" dirty="0">
                <a:solidFill>
                  <a:schemeClr val="tx1"/>
                </a:solidFill>
                <a:latin typeface="Arial Narrow" panose="020B0606020202030204" pitchFamily="34" charset="0"/>
              </a:endParaRPr>
            </a:p>
          </p:txBody>
        </p:sp>
        <p:grpSp>
          <p:nvGrpSpPr>
            <p:cNvPr id="59" name="Group 58">
              <a:extLst>
                <a:ext uri="{FF2B5EF4-FFF2-40B4-BE49-F238E27FC236}">
                  <a16:creationId xmlns:a16="http://schemas.microsoft.com/office/drawing/2014/main" id="{5E9974D1-EA49-DE8D-79ED-A7F3721F2A4A}"/>
                </a:ext>
              </a:extLst>
            </p:cNvPr>
            <p:cNvGrpSpPr/>
            <p:nvPr/>
          </p:nvGrpSpPr>
          <p:grpSpPr>
            <a:xfrm>
              <a:off x="390602" y="18982108"/>
              <a:ext cx="15891952" cy="4647778"/>
              <a:chOff x="665933" y="19772551"/>
              <a:chExt cx="15502951" cy="4217037"/>
            </a:xfrm>
          </p:grpSpPr>
          <p:sp>
            <p:nvSpPr>
              <p:cNvPr id="53" name="Flowchart: Process 52">
                <a:extLst>
                  <a:ext uri="{FF2B5EF4-FFF2-40B4-BE49-F238E27FC236}">
                    <a16:creationId xmlns:a16="http://schemas.microsoft.com/office/drawing/2014/main" id="{557A181A-EFC0-44B2-AA65-06D3C551181C}"/>
                  </a:ext>
                </a:extLst>
              </p:cNvPr>
              <p:cNvSpPr/>
              <p:nvPr/>
            </p:nvSpPr>
            <p:spPr>
              <a:xfrm>
                <a:off x="1173384" y="20034040"/>
                <a:ext cx="8961216" cy="2673561"/>
              </a:xfrm>
              <a:prstGeom prst="flowChartProcess">
                <a:avLst/>
              </a:prstGeom>
              <a:solidFill>
                <a:srgbClr val="005D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36048">
                  <a:lnSpc>
                    <a:spcPct val="90000"/>
                  </a:lnSpc>
                  <a:spcBef>
                    <a:spcPts val="317"/>
                  </a:spcBef>
                  <a:buClr>
                    <a:schemeClr val="bg1"/>
                  </a:buClr>
                </a:pPr>
                <a:r>
                  <a:rPr lang="en-GB" sz="2800" b="1" dirty="0">
                    <a:latin typeface="Arial Narrow" panose="020B0606020202030204" pitchFamily="34" charset="0"/>
                    <a:cs typeface="Arial" panose="020B0604020202020204" pitchFamily="34" charset="0"/>
                  </a:rPr>
                  <a:t>Patient eligibility</a:t>
                </a:r>
              </a:p>
              <a:p>
                <a:pPr marL="358775" indent="-222250">
                  <a:lnSpc>
                    <a:spcPct val="90000"/>
                  </a:lnSpc>
                  <a:spcBef>
                    <a:spcPts val="317"/>
                  </a:spcBef>
                  <a:buClr>
                    <a:schemeClr val="bg1"/>
                  </a:buClr>
                  <a:buFont typeface="Arial" panose="020B0604020202020204" pitchFamily="34" charset="0"/>
                  <a:buChar char="•"/>
                </a:pPr>
                <a:r>
                  <a:rPr lang="en-GB" sz="2800" b="1" i="1" dirty="0">
                    <a:latin typeface="Arial Narrow" panose="020B0606020202030204" pitchFamily="34" charset="0"/>
                    <a:cs typeface="Arial" panose="020B0604020202020204" pitchFamily="34" charset="0"/>
                  </a:rPr>
                  <a:t>Inclusion criteria </a:t>
                </a:r>
                <a:r>
                  <a:rPr lang="en-GB" sz="2800" dirty="0">
                    <a:latin typeface="Arial Narrow" panose="020B0606020202030204" pitchFamily="34" charset="0"/>
                    <a:cs typeface="Arial" panose="020B0604020202020204" pitchFamily="34" charset="0"/>
                  </a:rPr>
                  <a:t>Adult patients with newly diagnosed or persistent ITP diagnosed between 2 July 2015–23 March 2020 </a:t>
                </a:r>
              </a:p>
              <a:p>
                <a:pPr marL="358775" indent="-222250">
                  <a:lnSpc>
                    <a:spcPct val="90000"/>
                  </a:lnSpc>
                  <a:spcBef>
                    <a:spcPts val="317"/>
                  </a:spcBef>
                  <a:buClr>
                    <a:schemeClr val="bg1"/>
                  </a:buClr>
                  <a:buFont typeface="Arial" panose="020B0604020202020204" pitchFamily="34" charset="0"/>
                  <a:buChar char="•"/>
                </a:pPr>
                <a:r>
                  <a:rPr lang="en-GB" sz="2800" b="1" i="1" dirty="0">
                    <a:latin typeface="Arial Narrow" panose="020B0606020202030204" pitchFamily="34" charset="0"/>
                    <a:cs typeface="Arial" panose="020B0604020202020204" pitchFamily="34" charset="0"/>
                  </a:rPr>
                  <a:t>Exclusion criteria:</a:t>
                </a:r>
                <a:r>
                  <a:rPr lang="en-GB" sz="2800" b="1" dirty="0">
                    <a:latin typeface="Arial Narrow" panose="020B0606020202030204" pitchFamily="34" charset="0"/>
                    <a:cs typeface="Arial" panose="020B0604020202020204" pitchFamily="34" charset="0"/>
                  </a:rPr>
                  <a:t> </a:t>
                </a:r>
                <a:r>
                  <a:rPr lang="en-GB" sz="2800" dirty="0">
                    <a:latin typeface="Arial Narrow" panose="020B0606020202030204" pitchFamily="34" charset="0"/>
                    <a:cs typeface="Arial" panose="020B0604020202020204" pitchFamily="34" charset="0"/>
                  </a:rPr>
                  <a:t>Patients who had participated in a clinical trial during the 24 months following ITP diagnosis, and those who received </a:t>
                </a:r>
                <a:r>
                  <a:rPr lang="en-GB" sz="2800" dirty="0" err="1">
                    <a:latin typeface="Arial Narrow" panose="020B0606020202030204" pitchFamily="34" charset="0"/>
                    <a:cs typeface="Arial" panose="020B0604020202020204" pitchFamily="34" charset="0"/>
                  </a:rPr>
                  <a:t>eltrombobag</a:t>
                </a:r>
                <a:r>
                  <a:rPr lang="en-GB" sz="2800" dirty="0">
                    <a:latin typeface="Arial Narrow" panose="020B0606020202030204" pitchFamily="34" charset="0"/>
                    <a:cs typeface="Arial" panose="020B0604020202020204" pitchFamily="34" charset="0"/>
                  </a:rPr>
                  <a:t> within 12 months of ITP diagnosis</a:t>
                </a:r>
              </a:p>
            </p:txBody>
          </p:sp>
          <p:sp>
            <p:nvSpPr>
              <p:cNvPr id="29" name="Rectangle 28">
                <a:extLst>
                  <a:ext uri="{FF2B5EF4-FFF2-40B4-BE49-F238E27FC236}">
                    <a16:creationId xmlns:a16="http://schemas.microsoft.com/office/drawing/2014/main" id="{3072801B-1337-8DEE-82BA-AC0900C96581}"/>
                  </a:ext>
                </a:extLst>
              </p:cNvPr>
              <p:cNvSpPr/>
              <p:nvPr/>
            </p:nvSpPr>
            <p:spPr>
              <a:xfrm>
                <a:off x="11729472" y="19772551"/>
                <a:ext cx="4120128" cy="11426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2400" b="1" i="1" dirty="0">
                    <a:latin typeface="Arial Narrow" panose="020B0606020202030204" pitchFamily="34" charset="0"/>
                  </a:rPr>
                  <a:t>Group 1:</a:t>
                </a:r>
              </a:p>
              <a:p>
                <a:pPr algn="ctr">
                  <a:lnSpc>
                    <a:spcPct val="90000"/>
                  </a:lnSpc>
                </a:pPr>
                <a:r>
                  <a:rPr lang="en-US" sz="2400" dirty="0">
                    <a:latin typeface="Arial Narrow" panose="020B0606020202030204" pitchFamily="34" charset="0"/>
                  </a:rPr>
                  <a:t>Received </a:t>
                </a:r>
                <a:r>
                  <a:rPr lang="en-US" sz="2400" dirty="0" err="1">
                    <a:latin typeface="Arial Narrow" panose="020B0606020202030204" pitchFamily="34" charset="0"/>
                  </a:rPr>
                  <a:t>romiplostim</a:t>
                </a:r>
                <a:r>
                  <a:rPr lang="en-US" sz="2400" baseline="30000" dirty="0" err="1">
                    <a:latin typeface="Arial Narrow" panose="020B0606020202030204" pitchFamily="34" charset="0"/>
                  </a:rPr>
                  <a:t>a</a:t>
                </a:r>
                <a:r>
                  <a:rPr lang="en-US" sz="2400" dirty="0">
                    <a:latin typeface="Arial Narrow" panose="020B0606020202030204" pitchFamily="34" charset="0"/>
                  </a:rPr>
                  <a:t> </a:t>
                </a:r>
                <a:br>
                  <a:rPr lang="en-US" sz="2400" dirty="0">
                    <a:latin typeface="Arial Narrow" panose="020B0606020202030204" pitchFamily="34" charset="0"/>
                  </a:rPr>
                </a:br>
                <a:r>
                  <a:rPr lang="en-US" sz="2400" dirty="0">
                    <a:latin typeface="Arial Narrow" panose="020B0606020202030204" pitchFamily="34" charset="0"/>
                  </a:rPr>
                  <a:t>≤12 months from ITP diagnosis</a:t>
                </a:r>
                <a:endParaRPr lang="en-GB" sz="2400" dirty="0">
                  <a:latin typeface="Arial Narrow" panose="020B0606020202030204" pitchFamily="34" charset="0"/>
                </a:endParaRPr>
              </a:p>
            </p:txBody>
          </p:sp>
          <p:sp>
            <p:nvSpPr>
              <p:cNvPr id="31" name="Rectangle 30">
                <a:extLst>
                  <a:ext uri="{FF2B5EF4-FFF2-40B4-BE49-F238E27FC236}">
                    <a16:creationId xmlns:a16="http://schemas.microsoft.com/office/drawing/2014/main" id="{DB7C5662-065E-2DF3-C7D0-BBFF2495A7C6}"/>
                  </a:ext>
                </a:extLst>
              </p:cNvPr>
              <p:cNvSpPr/>
              <p:nvPr/>
            </p:nvSpPr>
            <p:spPr>
              <a:xfrm>
                <a:off x="11729472" y="21945996"/>
                <a:ext cx="4120128" cy="114260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US" sz="2400" b="1" i="1" dirty="0">
                    <a:latin typeface="Arial Narrow" panose="020B0606020202030204" pitchFamily="34" charset="0"/>
                  </a:rPr>
                  <a:t>Group 2:</a:t>
                </a:r>
              </a:p>
              <a:p>
                <a:pPr algn="ctr">
                  <a:lnSpc>
                    <a:spcPct val="90000"/>
                  </a:lnSpc>
                </a:pPr>
                <a:r>
                  <a:rPr lang="en-US" sz="2400" dirty="0">
                    <a:latin typeface="Arial Narrow" panose="020B0606020202030204" pitchFamily="34" charset="0"/>
                  </a:rPr>
                  <a:t>Received ONLY non-TPO-RAs </a:t>
                </a:r>
                <a:br>
                  <a:rPr lang="en-US" sz="2400" dirty="0">
                    <a:latin typeface="Arial Narrow" panose="020B0606020202030204" pitchFamily="34" charset="0"/>
                  </a:rPr>
                </a:br>
                <a:r>
                  <a:rPr lang="en-US" sz="2400" dirty="0">
                    <a:latin typeface="Arial Narrow" panose="020B0606020202030204" pitchFamily="34" charset="0"/>
                  </a:rPr>
                  <a:t>≤12 months from ITP diagnosis</a:t>
                </a:r>
                <a:endParaRPr lang="en-GB" sz="2400" dirty="0">
                  <a:latin typeface="Arial Narrow" panose="020B0606020202030204" pitchFamily="34" charset="0"/>
                </a:endParaRPr>
              </a:p>
            </p:txBody>
          </p:sp>
          <p:grpSp>
            <p:nvGrpSpPr>
              <p:cNvPr id="42" name="Group 41">
                <a:extLst>
                  <a:ext uri="{FF2B5EF4-FFF2-40B4-BE49-F238E27FC236}">
                    <a16:creationId xmlns:a16="http://schemas.microsoft.com/office/drawing/2014/main" id="{96F1B205-96AB-ED51-500F-D994CC801771}"/>
                  </a:ext>
                </a:extLst>
              </p:cNvPr>
              <p:cNvGrpSpPr/>
              <p:nvPr/>
            </p:nvGrpSpPr>
            <p:grpSpPr>
              <a:xfrm>
                <a:off x="1173384" y="23215699"/>
                <a:ext cx="14619066" cy="352406"/>
                <a:chOff x="1173384" y="25656671"/>
                <a:chExt cx="14676216" cy="198252"/>
              </a:xfrm>
            </p:grpSpPr>
            <p:cxnSp>
              <p:nvCxnSpPr>
                <p:cNvPr id="36" name="Straight Connector 35">
                  <a:extLst>
                    <a:ext uri="{FF2B5EF4-FFF2-40B4-BE49-F238E27FC236}">
                      <a16:creationId xmlns:a16="http://schemas.microsoft.com/office/drawing/2014/main" id="{D220F63A-9FE2-0DD5-C740-99DAAC18EBCF}"/>
                    </a:ext>
                  </a:extLst>
                </p:cNvPr>
                <p:cNvCxnSpPr>
                  <a:cxnSpLocks/>
                </p:cNvCxnSpPr>
                <p:nvPr/>
              </p:nvCxnSpPr>
              <p:spPr>
                <a:xfrm rot="16200000">
                  <a:off x="1074276" y="25755779"/>
                  <a:ext cx="19821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FF9F0C3-D0B9-3E09-9B86-B230F20D41F7}"/>
                    </a:ext>
                  </a:extLst>
                </p:cNvPr>
                <p:cNvCxnSpPr>
                  <a:cxnSpLocks/>
                </p:cNvCxnSpPr>
                <p:nvPr/>
              </p:nvCxnSpPr>
              <p:spPr>
                <a:xfrm rot="16200000">
                  <a:off x="15750492" y="25755815"/>
                  <a:ext cx="19821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A55B5D7-FDC3-7938-4CE7-11D991592F35}"/>
                    </a:ext>
                  </a:extLst>
                </p:cNvPr>
                <p:cNvCxnSpPr/>
                <p:nvPr/>
              </p:nvCxnSpPr>
              <p:spPr>
                <a:xfrm>
                  <a:off x="1173384" y="25656692"/>
                  <a:ext cx="14676216"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3" name="TextBox 42">
                <a:extLst>
                  <a:ext uri="{FF2B5EF4-FFF2-40B4-BE49-F238E27FC236}">
                    <a16:creationId xmlns:a16="http://schemas.microsoft.com/office/drawing/2014/main" id="{9FC8F5B4-B4B0-C80D-C6A8-4810BE44DEBA}"/>
                  </a:ext>
                </a:extLst>
              </p:cNvPr>
              <p:cNvSpPr txBox="1"/>
              <p:nvPr/>
            </p:nvSpPr>
            <p:spPr>
              <a:xfrm>
                <a:off x="665933" y="23626559"/>
                <a:ext cx="3199978" cy="363029"/>
              </a:xfrm>
              <a:prstGeom prst="rect">
                <a:avLst/>
              </a:prstGeom>
              <a:noFill/>
            </p:spPr>
            <p:txBody>
              <a:bodyPr wrap="square" rtlCol="0">
                <a:spAutoFit/>
              </a:bodyPr>
              <a:lstStyle/>
              <a:p>
                <a:pPr algn="ctr"/>
                <a:r>
                  <a:rPr lang="en-US" sz="2000" dirty="0">
                    <a:latin typeface="Arial Narrow" panose="020B0606020202030204" pitchFamily="34" charset="0"/>
                  </a:rPr>
                  <a:t>ITP diagnosis (Baseline)</a:t>
                </a:r>
                <a:endParaRPr lang="en-GB" sz="2000" dirty="0">
                  <a:latin typeface="Arial Narrow" panose="020B0606020202030204" pitchFamily="34" charset="0"/>
                </a:endParaRPr>
              </a:p>
            </p:txBody>
          </p:sp>
          <p:sp>
            <p:nvSpPr>
              <p:cNvPr id="44" name="TextBox 43">
                <a:extLst>
                  <a:ext uri="{FF2B5EF4-FFF2-40B4-BE49-F238E27FC236}">
                    <a16:creationId xmlns:a16="http://schemas.microsoft.com/office/drawing/2014/main" id="{6839DEB6-03BE-FF34-6C5C-0CC57B51D992}"/>
                  </a:ext>
                </a:extLst>
              </p:cNvPr>
              <p:cNvSpPr txBox="1"/>
              <p:nvPr/>
            </p:nvSpPr>
            <p:spPr>
              <a:xfrm>
                <a:off x="15003180" y="23567601"/>
                <a:ext cx="1165704" cy="400110"/>
              </a:xfrm>
              <a:prstGeom prst="rect">
                <a:avLst/>
              </a:prstGeom>
              <a:noFill/>
            </p:spPr>
            <p:txBody>
              <a:bodyPr wrap="none" rtlCol="0">
                <a:spAutoFit/>
              </a:bodyPr>
              <a:lstStyle/>
              <a:p>
                <a:pPr algn="ctr"/>
                <a:r>
                  <a:rPr lang="en-US" sz="2000" dirty="0">
                    <a:latin typeface="Arial Narrow" panose="020B0606020202030204" pitchFamily="34" charset="0"/>
                  </a:rPr>
                  <a:t>24 months</a:t>
                </a:r>
                <a:endParaRPr lang="en-GB" sz="2000" dirty="0">
                  <a:latin typeface="Arial Narrow" panose="020B0606020202030204" pitchFamily="34" charset="0"/>
                </a:endParaRPr>
              </a:p>
            </p:txBody>
          </p:sp>
          <p:sp>
            <p:nvSpPr>
              <p:cNvPr id="45" name="TextBox 44">
                <a:extLst>
                  <a:ext uri="{FF2B5EF4-FFF2-40B4-BE49-F238E27FC236}">
                    <a16:creationId xmlns:a16="http://schemas.microsoft.com/office/drawing/2014/main" id="{7D9DEDA4-551F-0079-B39F-C194D66A420C}"/>
                  </a:ext>
                </a:extLst>
              </p:cNvPr>
              <p:cNvSpPr txBox="1"/>
              <p:nvPr/>
            </p:nvSpPr>
            <p:spPr>
              <a:xfrm>
                <a:off x="6854747" y="23284854"/>
                <a:ext cx="3728906" cy="523220"/>
              </a:xfrm>
              <a:prstGeom prst="rect">
                <a:avLst/>
              </a:prstGeom>
              <a:noFill/>
            </p:spPr>
            <p:txBody>
              <a:bodyPr wrap="none" rtlCol="0">
                <a:spAutoFit/>
              </a:bodyPr>
              <a:lstStyle/>
              <a:p>
                <a:r>
                  <a:rPr lang="en-US" sz="2800" b="1" dirty="0">
                    <a:solidFill>
                      <a:schemeClr val="tx1"/>
                    </a:solidFill>
                    <a:latin typeface="Arial Narrow" panose="020B0606020202030204" pitchFamily="34" charset="0"/>
                  </a:rPr>
                  <a:t>Study observation period</a:t>
                </a:r>
                <a:endParaRPr lang="en-GB" sz="2800" b="1" dirty="0">
                  <a:solidFill>
                    <a:schemeClr val="tx1"/>
                  </a:solidFill>
                  <a:latin typeface="Arial Narrow" panose="020B0606020202030204" pitchFamily="34" charset="0"/>
                </a:endParaRPr>
              </a:p>
            </p:txBody>
          </p:sp>
          <p:cxnSp>
            <p:nvCxnSpPr>
              <p:cNvPr id="48" name="Connector: Elbow 47">
                <a:extLst>
                  <a:ext uri="{FF2B5EF4-FFF2-40B4-BE49-F238E27FC236}">
                    <a16:creationId xmlns:a16="http://schemas.microsoft.com/office/drawing/2014/main" id="{82F80948-C20C-FD16-F17D-DF98135D6D7B}"/>
                  </a:ext>
                </a:extLst>
              </p:cNvPr>
              <p:cNvCxnSpPr>
                <a:cxnSpLocks/>
                <a:stCxn id="53" idx="3"/>
                <a:endCxn id="29" idx="1"/>
              </p:cNvCxnSpPr>
              <p:nvPr/>
            </p:nvCxnSpPr>
            <p:spPr>
              <a:xfrm flipV="1">
                <a:off x="10134599" y="20343852"/>
                <a:ext cx="1594872" cy="1026969"/>
              </a:xfrm>
              <a:prstGeom prst="bentConnector3">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0" name="Connector: Elbow 49">
                <a:extLst>
                  <a:ext uri="{FF2B5EF4-FFF2-40B4-BE49-F238E27FC236}">
                    <a16:creationId xmlns:a16="http://schemas.microsoft.com/office/drawing/2014/main" id="{D3599552-4FD6-EEDA-0CAE-B260301448DB}"/>
                  </a:ext>
                </a:extLst>
              </p:cNvPr>
              <p:cNvCxnSpPr>
                <a:cxnSpLocks/>
                <a:stCxn id="53" idx="3"/>
                <a:endCxn id="31" idx="1"/>
              </p:cNvCxnSpPr>
              <p:nvPr/>
            </p:nvCxnSpPr>
            <p:spPr>
              <a:xfrm>
                <a:off x="10134599" y="21370821"/>
                <a:ext cx="1594872" cy="1146477"/>
              </a:xfrm>
              <a:prstGeom prst="bentConnector3">
                <a:avLst/>
              </a:prstGeom>
              <a:ln w="254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grpSp>
      <p:sp>
        <p:nvSpPr>
          <p:cNvPr id="34" name="object 25">
            <a:extLst>
              <a:ext uri="{FF2B5EF4-FFF2-40B4-BE49-F238E27FC236}">
                <a16:creationId xmlns:a16="http://schemas.microsoft.com/office/drawing/2014/main" id="{C5094AA1-E6CE-2CBC-FC49-12B6A372FF62}"/>
              </a:ext>
            </a:extLst>
          </p:cNvPr>
          <p:cNvSpPr txBox="1"/>
          <p:nvPr/>
        </p:nvSpPr>
        <p:spPr>
          <a:xfrm>
            <a:off x="560366" y="6896770"/>
            <a:ext cx="15840000" cy="648000"/>
          </a:xfrm>
          <a:prstGeom prst="rect">
            <a:avLst/>
          </a:prstGeom>
          <a:solidFill>
            <a:srgbClr val="005DAA"/>
          </a:solidFill>
        </p:spPr>
        <p:txBody>
          <a:bodyPr vert="horz" wrap="square" lIns="72000" tIns="144000" rIns="0" bIns="72000" rtlCol="0" anchor="ctr">
            <a:spAutoFit/>
          </a:bodyPr>
          <a:lstStyle/>
          <a:p>
            <a:pPr marL="116842">
              <a:lnSpc>
                <a:spcPts val="4441"/>
              </a:lnSpc>
            </a:pPr>
            <a:r>
              <a:rPr lang="en-US" sz="4400" b="1" dirty="0">
                <a:solidFill>
                  <a:schemeClr val="bg1"/>
                </a:solidFill>
                <a:latin typeface="Arial Narrow"/>
                <a:cs typeface="Arial Narrow"/>
              </a:rPr>
              <a:t>INTRODUCTION</a:t>
            </a:r>
            <a:endParaRPr lang="en-GB" sz="4400" b="1" dirty="0">
              <a:solidFill>
                <a:schemeClr val="bg1"/>
              </a:solidFill>
              <a:latin typeface="Arial Narrow"/>
              <a:cs typeface="Arial Narrow"/>
            </a:endParaRPr>
          </a:p>
        </p:txBody>
      </p:sp>
      <p:sp>
        <p:nvSpPr>
          <p:cNvPr id="35" name="object 25">
            <a:extLst>
              <a:ext uri="{FF2B5EF4-FFF2-40B4-BE49-F238E27FC236}">
                <a16:creationId xmlns:a16="http://schemas.microsoft.com/office/drawing/2014/main" id="{0A5AC942-ECBD-6D5E-C426-B9AA9573F97C}"/>
              </a:ext>
            </a:extLst>
          </p:cNvPr>
          <p:cNvSpPr txBox="1"/>
          <p:nvPr/>
        </p:nvSpPr>
        <p:spPr>
          <a:xfrm>
            <a:off x="695400" y="24834473"/>
            <a:ext cx="15840000" cy="782366"/>
          </a:xfrm>
          <a:prstGeom prst="rect">
            <a:avLst/>
          </a:prstGeom>
          <a:solidFill>
            <a:srgbClr val="005DAA"/>
          </a:solidFill>
        </p:spPr>
        <p:txBody>
          <a:bodyPr vert="horz" wrap="square" lIns="72000" tIns="144000" rIns="0" bIns="72000" rtlCol="0" anchor="ctr">
            <a:spAutoFit/>
          </a:bodyPr>
          <a:lstStyle/>
          <a:p>
            <a:pPr marL="116842">
              <a:lnSpc>
                <a:spcPts val="4441"/>
              </a:lnSpc>
            </a:pPr>
            <a:r>
              <a:rPr lang="en-GB" sz="4400" b="1" spc="33" dirty="0">
                <a:solidFill>
                  <a:srgbClr val="FFFFFF"/>
                </a:solidFill>
                <a:latin typeface="Arial Narrow"/>
                <a:cs typeface="Arial Narrow"/>
              </a:rPr>
              <a:t>RESULTS</a:t>
            </a:r>
            <a:endParaRPr lang="en-GB" sz="4400" dirty="0">
              <a:latin typeface="Arial Narrow"/>
              <a:cs typeface="Arial Narrow"/>
            </a:endParaRPr>
          </a:p>
        </p:txBody>
      </p:sp>
      <p:sp>
        <p:nvSpPr>
          <p:cNvPr id="46" name="object 17">
            <a:extLst>
              <a:ext uri="{FF2B5EF4-FFF2-40B4-BE49-F238E27FC236}">
                <a16:creationId xmlns:a16="http://schemas.microsoft.com/office/drawing/2014/main" id="{DBCFC4C3-234E-5774-CB5B-F3F5DB1A110F}"/>
              </a:ext>
            </a:extLst>
          </p:cNvPr>
          <p:cNvSpPr txBox="1"/>
          <p:nvPr/>
        </p:nvSpPr>
        <p:spPr>
          <a:xfrm>
            <a:off x="33903137" y="27459708"/>
            <a:ext cx="15840000" cy="648000"/>
          </a:xfrm>
          <a:prstGeom prst="rect">
            <a:avLst/>
          </a:prstGeom>
          <a:solidFill>
            <a:srgbClr val="005DAA"/>
          </a:solidFill>
        </p:spPr>
        <p:txBody>
          <a:bodyPr vert="horz" wrap="square" lIns="72000" tIns="144000" rIns="0" bIns="72000" rtlCol="0" anchor="ctr">
            <a:spAutoFit/>
          </a:bodyPr>
          <a:lstStyle/>
          <a:p>
            <a:pPr marL="111472">
              <a:lnSpc>
                <a:spcPts val="4441"/>
              </a:lnSpc>
            </a:pPr>
            <a:r>
              <a:rPr lang="en-GB" sz="3600" b="1" spc="33" dirty="0">
                <a:solidFill>
                  <a:srgbClr val="FFFFFF"/>
                </a:solidFill>
                <a:latin typeface="Arial Narrow"/>
                <a:cs typeface="Arial Narrow"/>
              </a:rPr>
              <a:t>REFERENCES</a:t>
            </a:r>
            <a:endParaRPr lang="en-GB" sz="3600" dirty="0">
              <a:latin typeface="Arial Narrow"/>
              <a:cs typeface="Arial Narrow"/>
            </a:endParaRPr>
          </a:p>
        </p:txBody>
      </p:sp>
      <p:sp>
        <p:nvSpPr>
          <p:cNvPr id="51" name="object 17">
            <a:extLst>
              <a:ext uri="{FF2B5EF4-FFF2-40B4-BE49-F238E27FC236}">
                <a16:creationId xmlns:a16="http://schemas.microsoft.com/office/drawing/2014/main" id="{D9BECD91-5337-A9FE-E6D6-EAFAD54498E3}"/>
              </a:ext>
            </a:extLst>
          </p:cNvPr>
          <p:cNvSpPr txBox="1"/>
          <p:nvPr/>
        </p:nvSpPr>
        <p:spPr>
          <a:xfrm>
            <a:off x="33920816" y="29870400"/>
            <a:ext cx="15822322" cy="648000"/>
          </a:xfrm>
          <a:prstGeom prst="rect">
            <a:avLst/>
          </a:prstGeom>
          <a:solidFill>
            <a:srgbClr val="005DAA"/>
          </a:solidFill>
        </p:spPr>
        <p:txBody>
          <a:bodyPr vert="horz" wrap="square" lIns="72000" tIns="144000" rIns="0" bIns="72000" rtlCol="0" anchor="ctr">
            <a:spAutoFit/>
          </a:bodyPr>
          <a:lstStyle/>
          <a:p>
            <a:pPr marL="111472">
              <a:lnSpc>
                <a:spcPts val="4441"/>
              </a:lnSpc>
            </a:pPr>
            <a:r>
              <a:rPr lang="en-GB" sz="3600" b="1" spc="33" dirty="0">
                <a:solidFill>
                  <a:srgbClr val="FFFFFF"/>
                </a:solidFill>
                <a:latin typeface="Arial Narrow"/>
                <a:cs typeface="Arial Narrow"/>
              </a:rPr>
              <a:t>ACKNOWLEDGMENTS</a:t>
            </a:r>
            <a:endParaRPr lang="en-GB" sz="3600" dirty="0">
              <a:latin typeface="Arial Narrow"/>
              <a:cs typeface="Arial Narrow"/>
            </a:endParaRPr>
          </a:p>
        </p:txBody>
      </p:sp>
      <p:sp>
        <p:nvSpPr>
          <p:cNvPr id="12" name="object 30">
            <a:extLst>
              <a:ext uri="{FF2B5EF4-FFF2-40B4-BE49-F238E27FC236}">
                <a16:creationId xmlns:a16="http://schemas.microsoft.com/office/drawing/2014/main" id="{4D548C1D-D2C7-9496-F60A-524FE15BB735}"/>
              </a:ext>
            </a:extLst>
          </p:cNvPr>
          <p:cNvSpPr txBox="1"/>
          <p:nvPr/>
        </p:nvSpPr>
        <p:spPr>
          <a:xfrm>
            <a:off x="17104900" y="26670000"/>
            <a:ext cx="15840000" cy="4521652"/>
          </a:xfrm>
          <a:prstGeom prst="rect">
            <a:avLst/>
          </a:prstGeom>
        </p:spPr>
        <p:txBody>
          <a:bodyPr vert="horz" wrap="square" lIns="0" tIns="30890" rIns="0" bIns="0" rtlCol="0">
            <a:spAutoFit/>
          </a:bodyPr>
          <a:lstStyle/>
          <a:p>
            <a:pPr marL="26861">
              <a:lnSpc>
                <a:spcPct val="90000"/>
              </a:lnSpc>
              <a:spcBef>
                <a:spcPts val="317"/>
              </a:spcBef>
              <a:buClr>
                <a:srgbClr val="005DAA"/>
              </a:buClr>
            </a:pPr>
            <a:r>
              <a:rPr lang="en-GB" sz="3200" b="1" i="1" spc="-33" dirty="0">
                <a:solidFill>
                  <a:srgbClr val="005DAA"/>
                </a:solidFill>
                <a:latin typeface="Arial Narrow"/>
              </a:rPr>
              <a:t>Treatment patterns in Group 2: Table 2</a:t>
            </a:r>
          </a:p>
          <a:p>
            <a:pPr marL="389341" indent="-362480">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2 patients (3%) received no treatment </a:t>
            </a:r>
          </a:p>
          <a:p>
            <a:pPr marL="389341" indent="-362480">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33 patients (52%) received only corticosteroid ± IVIg and required no further escalation</a:t>
            </a:r>
          </a:p>
          <a:p>
            <a:pPr marL="389341" indent="-362480">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26 patients (41%) required MMF or rituximab; 4 patients (6%) received both MMF and rituximab</a:t>
            </a:r>
          </a:p>
          <a:p>
            <a:pPr marL="389341" indent="-362480">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5 patients (8%) subsequently received a TPO-RA after 12 months: 4 received eltrombopag, 1 received romiplostim</a:t>
            </a:r>
          </a:p>
          <a:p>
            <a:pPr marL="898525" lvl="1" indent="-449263">
              <a:lnSpc>
                <a:spcPct val="90000"/>
              </a:lnSpc>
              <a:spcBef>
                <a:spcPts val="317"/>
              </a:spcBef>
              <a:buClr>
                <a:srgbClr val="005DAA"/>
              </a:buClr>
              <a:buSzPct val="80000"/>
              <a:buFont typeface="Courier New" panose="02070309020205020404" pitchFamily="49" charset="0"/>
              <a:buChar char="o"/>
            </a:pPr>
            <a:r>
              <a:rPr lang="en-US" sz="3000" spc="-33" dirty="0">
                <a:latin typeface="Arial Narrow"/>
              </a:rPr>
              <a:t>Prior to the TPO-RA, 4/5 patients received MMF and/or rituximab; the other patient received prednisolone only</a:t>
            </a:r>
          </a:p>
          <a:p>
            <a:pPr marL="898525" lvl="1" indent="-449263">
              <a:lnSpc>
                <a:spcPct val="90000"/>
              </a:lnSpc>
              <a:spcBef>
                <a:spcPts val="317"/>
              </a:spcBef>
              <a:buClr>
                <a:srgbClr val="005DAA"/>
              </a:buClr>
              <a:buSzPct val="80000"/>
              <a:buFont typeface="Courier New" panose="02070309020205020404" pitchFamily="49" charset="0"/>
              <a:buChar char="o"/>
            </a:pPr>
            <a:r>
              <a:rPr lang="en-US" sz="3000" spc="-33" dirty="0">
                <a:latin typeface="Arial Narrow"/>
              </a:rPr>
              <a:t>The median platelet count prior to starting a TPO-RA in these 5 patients was 22</a:t>
            </a:r>
            <a:r>
              <a:rPr lang="en-US" sz="3000" b="0" spc="-20" baseline="0" dirty="0">
                <a:effectLst/>
                <a:latin typeface="Arial Narrow" panose="020B0606020202030204" pitchFamily="34" charset="0"/>
                <a:ea typeface="Calibri" panose="020F0502020204030204" pitchFamily="34" charset="0"/>
                <a:cs typeface="Times New Roman" panose="02020603050405020304" pitchFamily="18" charset="0"/>
                <a:sym typeface="Symbol" panose="05050102010706020507" pitchFamily="18" charset="2"/>
              </a:rPr>
              <a:t> </a:t>
            </a:r>
            <a:r>
              <a:rPr lang="en-US" sz="3000" spc="-33" dirty="0">
                <a:latin typeface="Arial Narrow"/>
              </a:rPr>
              <a:t> 10</a:t>
            </a:r>
            <a:r>
              <a:rPr lang="en-US" sz="3000" spc="-33" baseline="30000" dirty="0">
                <a:latin typeface="Arial Narrow"/>
              </a:rPr>
              <a:t>9</a:t>
            </a:r>
            <a:r>
              <a:rPr lang="en-US" sz="3000" spc="-33" dirty="0">
                <a:latin typeface="Arial Narrow"/>
              </a:rPr>
              <a:t>/L</a:t>
            </a:r>
            <a:endParaRPr lang="en-US" sz="3000" spc="-33" dirty="0">
              <a:solidFill>
                <a:srgbClr val="FF0000"/>
              </a:solidFill>
              <a:latin typeface="Arial Narrow"/>
            </a:endParaRPr>
          </a:p>
          <a:p>
            <a:pPr marL="389341" indent="-362480">
              <a:lnSpc>
                <a:spcPct val="90000"/>
              </a:lnSpc>
              <a:spcBef>
                <a:spcPts val="317"/>
              </a:spcBef>
              <a:buClr>
                <a:srgbClr val="005DAA"/>
              </a:buClr>
              <a:buFont typeface="Arial" panose="020B0604020202020204" pitchFamily="34" charset="0"/>
              <a:buChar char="•"/>
            </a:pPr>
            <a:r>
              <a:rPr lang="en-US" sz="3000" spc="-33" dirty="0">
                <a:latin typeface="Arial Narrow"/>
                <a:cs typeface="Arial Narrow"/>
              </a:rPr>
              <a:t>59 patients (92%) discontinued their initial ITP therapy before 24 months</a:t>
            </a:r>
          </a:p>
          <a:p>
            <a:pPr marL="898525" lvl="1" indent="-449263">
              <a:lnSpc>
                <a:spcPct val="90000"/>
              </a:lnSpc>
              <a:spcBef>
                <a:spcPts val="317"/>
              </a:spcBef>
              <a:buClr>
                <a:srgbClr val="005DAA"/>
              </a:buClr>
              <a:buSzPct val="80000"/>
              <a:buFont typeface="Courier New" panose="02070309020205020404" pitchFamily="49" charset="0"/>
              <a:buChar char="o"/>
            </a:pPr>
            <a:r>
              <a:rPr lang="en-US" sz="3000" spc="-33" dirty="0">
                <a:latin typeface="Arial Narrow"/>
              </a:rPr>
              <a:t>The most common reasons given for discontinuation of a non-TPO-RA were remission (26%), completed course (24%), reason missing/not recorded (20%), lack of efficacy (12%) and toxicity (5%)</a:t>
            </a:r>
          </a:p>
        </p:txBody>
      </p:sp>
      <p:sp>
        <p:nvSpPr>
          <p:cNvPr id="15" name="object 32">
            <a:extLst>
              <a:ext uri="{FF2B5EF4-FFF2-40B4-BE49-F238E27FC236}">
                <a16:creationId xmlns:a16="http://schemas.microsoft.com/office/drawing/2014/main" id="{5B2B0BE6-B587-351B-FA3D-1E7F59A245C6}"/>
              </a:ext>
            </a:extLst>
          </p:cNvPr>
          <p:cNvSpPr txBox="1"/>
          <p:nvPr/>
        </p:nvSpPr>
        <p:spPr>
          <a:xfrm>
            <a:off x="751426" y="25638226"/>
            <a:ext cx="15840000" cy="491446"/>
          </a:xfrm>
          <a:prstGeom prst="rect">
            <a:avLst/>
          </a:prstGeom>
        </p:spPr>
        <p:txBody>
          <a:bodyPr vert="horz" wrap="square" lIns="0" tIns="75213" rIns="0" bIns="0" rtlCol="0">
            <a:spAutoFit/>
          </a:bodyPr>
          <a:lstStyle/>
          <a:p>
            <a:pPr marL="498528" marR="150463" indent="-362480" algn="just">
              <a:lnSpc>
                <a:spcPct val="90000"/>
              </a:lnSpc>
              <a:spcBef>
                <a:spcPts val="317"/>
              </a:spcBef>
              <a:buClr>
                <a:srgbClr val="005DAA"/>
              </a:buClr>
              <a:buSzPct val="100000"/>
              <a:buFont typeface="Arial" panose="020B0604020202020204" pitchFamily="34" charset="0"/>
              <a:buChar char="•"/>
              <a:tabLst>
                <a:tab pos="591590" algn="l"/>
                <a:tab pos="593301" algn="l"/>
              </a:tabLst>
            </a:pPr>
            <a:r>
              <a:rPr lang="en-US" sz="3000" dirty="0">
                <a:latin typeface="Arial Narrow" panose="020B0606020202030204" pitchFamily="34" charset="0"/>
                <a:cs typeface="Arial" panose="020B0604020202020204" pitchFamily="34" charset="0"/>
              </a:rPr>
              <a:t>Overall, 78 patients were enrolled at seven sites in the UK (Group 1: n=14; Group 2: n=64) (Table 1)</a:t>
            </a:r>
          </a:p>
        </p:txBody>
      </p:sp>
      <p:sp>
        <p:nvSpPr>
          <p:cNvPr id="23" name="object 18">
            <a:extLst>
              <a:ext uri="{FF2B5EF4-FFF2-40B4-BE49-F238E27FC236}">
                <a16:creationId xmlns:a16="http://schemas.microsoft.com/office/drawing/2014/main" id="{593AC873-8273-63A7-7B5B-A2FE335A586A}"/>
              </a:ext>
            </a:extLst>
          </p:cNvPr>
          <p:cNvSpPr txBox="1"/>
          <p:nvPr/>
        </p:nvSpPr>
        <p:spPr>
          <a:xfrm>
            <a:off x="-13858" y="3987136"/>
            <a:ext cx="50292001" cy="2666058"/>
          </a:xfrm>
          <a:prstGeom prst="rect">
            <a:avLst/>
          </a:prstGeom>
          <a:solidFill>
            <a:srgbClr val="FDDCA1"/>
          </a:solidFill>
        </p:spPr>
        <p:txBody>
          <a:bodyPr vert="horz" wrap="square" lIns="0" tIns="26862" rIns="0" bIns="0" rtlCol="0" anchor="ctr">
            <a:noAutofit/>
          </a:bodyPr>
          <a:lstStyle/>
          <a:p>
            <a:pPr marL="615950" marR="150463" indent="-258763">
              <a:buClr>
                <a:srgbClr val="005DAA"/>
              </a:buClr>
              <a:buSzPct val="100000"/>
              <a:tabLst>
                <a:tab pos="446088" algn="l"/>
                <a:tab pos="592138" algn="l"/>
              </a:tabLst>
            </a:pPr>
            <a:r>
              <a:rPr lang="en-US" sz="4200" b="1" spc="-10" dirty="0">
                <a:solidFill>
                  <a:srgbClr val="231F20"/>
                </a:solidFill>
                <a:latin typeface="Arial Narrow" panose="020B0606020202030204" pitchFamily="34" charset="0"/>
                <a:cs typeface="Arial" panose="020B0604020202020204" pitchFamily="34" charset="0"/>
              </a:rPr>
              <a:t>KEY TAKEAWAYS</a:t>
            </a:r>
          </a:p>
          <a:p>
            <a:pPr marL="715963" marR="150463" indent="-358775">
              <a:buClr>
                <a:srgbClr val="005DAA"/>
              </a:buClr>
              <a:buSzPct val="100000"/>
              <a:buFont typeface="Arial" panose="020B0604020202020204" pitchFamily="34" charset="0"/>
              <a:buChar char="•"/>
              <a:tabLst>
                <a:tab pos="592138" algn="l"/>
                <a:tab pos="715963" algn="l"/>
              </a:tabLst>
            </a:pPr>
            <a:r>
              <a:rPr lang="en-GB" sz="4200" b="1" spc="-10" dirty="0">
                <a:solidFill>
                  <a:srgbClr val="231F20"/>
                </a:solidFill>
                <a:latin typeface="Arial Narrow" panose="020B0606020202030204" pitchFamily="34" charset="0"/>
                <a:cs typeface="Arial" panose="020B0604020202020204" pitchFamily="34" charset="0"/>
              </a:rPr>
              <a:t>Early romiplostim use was in part driven by a failure to respond to non-TPO-RA treatment; more patients in Group 1 had failed first line treatment than in Group 2 </a:t>
            </a:r>
          </a:p>
          <a:p>
            <a:pPr marL="715963" marR="150463" indent="-358775">
              <a:buClr>
                <a:srgbClr val="005DAA"/>
              </a:buClr>
              <a:buSzPct val="100000"/>
              <a:buFont typeface="Arial" panose="020B0604020202020204" pitchFamily="34" charset="0"/>
              <a:buChar char="•"/>
              <a:tabLst>
                <a:tab pos="592138" algn="l"/>
                <a:tab pos="715963" algn="l"/>
              </a:tabLst>
            </a:pPr>
            <a:r>
              <a:rPr lang="en-US" sz="4200" b="1" spc="-10" dirty="0">
                <a:solidFill>
                  <a:srgbClr val="231F20"/>
                </a:solidFill>
                <a:latin typeface="Arial Narrow" panose="020B0606020202030204" pitchFamily="34" charset="0"/>
                <a:cs typeface="Arial" panose="020B0604020202020204" pitchFamily="34" charset="0"/>
              </a:rPr>
              <a:t>In accordance with treatment guidelines, these findings support further exploring earlier romiplostim use in adults with primary ITP, which may reduce the need for prolonged exposure to corticosteroids and MMF</a:t>
            </a:r>
          </a:p>
        </p:txBody>
      </p:sp>
      <p:sp>
        <p:nvSpPr>
          <p:cNvPr id="104" name="object 20">
            <a:extLst>
              <a:ext uri="{FF2B5EF4-FFF2-40B4-BE49-F238E27FC236}">
                <a16:creationId xmlns:a16="http://schemas.microsoft.com/office/drawing/2014/main" id="{8D7DC263-347B-48C8-BD47-6F2265FC3BA9}"/>
              </a:ext>
            </a:extLst>
          </p:cNvPr>
          <p:cNvSpPr txBox="1"/>
          <p:nvPr/>
        </p:nvSpPr>
        <p:spPr>
          <a:xfrm>
            <a:off x="44348586" y="8685512"/>
            <a:ext cx="4952814" cy="1353691"/>
          </a:xfrm>
          <a:prstGeom prst="rect">
            <a:avLst/>
          </a:prstGeom>
          <a:ln>
            <a:solidFill>
              <a:schemeClr val="tx1"/>
            </a:solidFill>
          </a:ln>
        </p:spPr>
        <p:txBody>
          <a:bodyPr vert="horz" wrap="square" lIns="0" tIns="60439" rIns="0" bIns="0" rtlCol="0">
            <a:spAutoFit/>
          </a:bodyPr>
          <a:lstStyle/>
          <a:p>
            <a:pPr marL="34195"/>
            <a:r>
              <a:rPr lang="en-US" sz="2800" b="1" spc="26" dirty="0">
                <a:latin typeface="Arial Narrow" panose="020B0606020202030204" pitchFamily="34" charset="0"/>
                <a:cs typeface="Arial" panose="020B0604020202020204" pitchFamily="34" charset="0"/>
              </a:rPr>
              <a:t>Abbreviations:</a:t>
            </a:r>
          </a:p>
          <a:p>
            <a:pPr marL="34195"/>
            <a:r>
              <a:rPr lang="en-US" sz="2800" spc="26" dirty="0">
                <a:latin typeface="Arial Narrow" panose="020B0606020202030204" pitchFamily="34" charset="0"/>
                <a:cs typeface="Arial" panose="020B0604020202020204" pitchFamily="34" charset="0"/>
              </a:rPr>
              <a:t>IVIg, intravenous immunoglobulin MMF, mycophenolate</a:t>
            </a:r>
          </a:p>
        </p:txBody>
      </p:sp>
      <p:sp>
        <p:nvSpPr>
          <p:cNvPr id="24" name="object 25">
            <a:extLst>
              <a:ext uri="{FF2B5EF4-FFF2-40B4-BE49-F238E27FC236}">
                <a16:creationId xmlns:a16="http://schemas.microsoft.com/office/drawing/2014/main" id="{D1EC0CF5-47FA-E0B1-1905-B3B1878A231E}"/>
              </a:ext>
            </a:extLst>
          </p:cNvPr>
          <p:cNvSpPr txBox="1"/>
          <p:nvPr/>
        </p:nvSpPr>
        <p:spPr>
          <a:xfrm>
            <a:off x="16992600" y="6896770"/>
            <a:ext cx="32530706" cy="648000"/>
          </a:xfrm>
          <a:prstGeom prst="rect">
            <a:avLst/>
          </a:prstGeom>
          <a:solidFill>
            <a:srgbClr val="005DAA"/>
          </a:solidFill>
        </p:spPr>
        <p:txBody>
          <a:bodyPr vert="horz" wrap="square" lIns="72000" tIns="144000" rIns="0" bIns="72000" rtlCol="0" anchor="ctr">
            <a:spAutoFit/>
          </a:bodyPr>
          <a:lstStyle/>
          <a:p>
            <a:pPr marL="116842">
              <a:lnSpc>
                <a:spcPts val="4441"/>
              </a:lnSpc>
            </a:pPr>
            <a:r>
              <a:rPr lang="en-GB" sz="4400" b="1" spc="33" dirty="0">
                <a:solidFill>
                  <a:srgbClr val="FFFFFF"/>
                </a:solidFill>
                <a:latin typeface="Arial Narrow"/>
                <a:cs typeface="Arial Narrow"/>
              </a:rPr>
              <a:t>RESULTS</a:t>
            </a:r>
            <a:endParaRPr lang="en-GB" sz="4400" dirty="0">
              <a:latin typeface="Arial Narrow"/>
              <a:cs typeface="Arial Narrow"/>
            </a:endParaRPr>
          </a:p>
        </p:txBody>
      </p:sp>
      <p:sp>
        <p:nvSpPr>
          <p:cNvPr id="19" name="TextBox 18">
            <a:extLst>
              <a:ext uri="{FF2B5EF4-FFF2-40B4-BE49-F238E27FC236}">
                <a16:creationId xmlns:a16="http://schemas.microsoft.com/office/drawing/2014/main" id="{D29089C3-966D-AF34-17E7-5DD11D89956A}"/>
              </a:ext>
            </a:extLst>
          </p:cNvPr>
          <p:cNvSpPr txBox="1"/>
          <p:nvPr/>
        </p:nvSpPr>
        <p:spPr>
          <a:xfrm>
            <a:off x="20675600" y="9068770"/>
            <a:ext cx="184731" cy="811312"/>
          </a:xfrm>
          <a:prstGeom prst="rect">
            <a:avLst/>
          </a:prstGeom>
          <a:noFill/>
        </p:spPr>
        <p:txBody>
          <a:bodyPr wrap="none" rtlCol="0">
            <a:spAutoFit/>
          </a:bodyPr>
          <a:lstStyle/>
          <a:p>
            <a:endParaRPr lang="en-GB" dirty="0"/>
          </a:p>
        </p:txBody>
      </p:sp>
      <p:graphicFrame>
        <p:nvGraphicFramePr>
          <p:cNvPr id="21" name="Table 20">
            <a:extLst>
              <a:ext uri="{FF2B5EF4-FFF2-40B4-BE49-F238E27FC236}">
                <a16:creationId xmlns:a16="http://schemas.microsoft.com/office/drawing/2014/main" id="{8561DB08-0A77-77B7-5272-251C547775ED}"/>
              </a:ext>
            </a:extLst>
          </p:cNvPr>
          <p:cNvGraphicFramePr>
            <a:graphicFrameLocks noGrp="1"/>
          </p:cNvGraphicFramePr>
          <p:nvPr>
            <p:extLst>
              <p:ext uri="{D42A27DB-BD31-4B8C-83A1-F6EECF244321}">
                <p14:modId xmlns:p14="http://schemas.microsoft.com/office/powerpoint/2010/main" val="2030708214"/>
              </p:ext>
            </p:extLst>
          </p:nvPr>
        </p:nvGraphicFramePr>
        <p:xfrm>
          <a:off x="16992600" y="7689135"/>
          <a:ext cx="32454508" cy="6407865"/>
        </p:xfrm>
        <a:graphic>
          <a:graphicData uri="http://schemas.openxmlformats.org/drawingml/2006/table">
            <a:tbl>
              <a:tblPr>
                <a:tableStyleId>{5C22544A-7EE6-4342-B048-85BDC9FD1C3A}</a:tableStyleId>
              </a:tblPr>
              <a:tblGrid>
                <a:gridCol w="1832258">
                  <a:extLst>
                    <a:ext uri="{9D8B030D-6E8A-4147-A177-3AD203B41FA5}">
                      <a16:colId xmlns:a16="http://schemas.microsoft.com/office/drawing/2014/main" val="3656481396"/>
                    </a:ext>
                  </a:extLst>
                </a:gridCol>
                <a:gridCol w="3062225">
                  <a:extLst>
                    <a:ext uri="{9D8B030D-6E8A-4147-A177-3AD203B41FA5}">
                      <a16:colId xmlns:a16="http://schemas.microsoft.com/office/drawing/2014/main" val="2730750276"/>
                    </a:ext>
                  </a:extLst>
                </a:gridCol>
                <a:gridCol w="3062225">
                  <a:extLst>
                    <a:ext uri="{9D8B030D-6E8A-4147-A177-3AD203B41FA5}">
                      <a16:colId xmlns:a16="http://schemas.microsoft.com/office/drawing/2014/main" val="2447767793"/>
                    </a:ext>
                  </a:extLst>
                </a:gridCol>
                <a:gridCol w="3062225">
                  <a:extLst>
                    <a:ext uri="{9D8B030D-6E8A-4147-A177-3AD203B41FA5}">
                      <a16:colId xmlns:a16="http://schemas.microsoft.com/office/drawing/2014/main" val="4208851725"/>
                    </a:ext>
                  </a:extLst>
                </a:gridCol>
                <a:gridCol w="3062225">
                  <a:extLst>
                    <a:ext uri="{9D8B030D-6E8A-4147-A177-3AD203B41FA5}">
                      <a16:colId xmlns:a16="http://schemas.microsoft.com/office/drawing/2014/main" val="3748463447"/>
                    </a:ext>
                  </a:extLst>
                </a:gridCol>
                <a:gridCol w="3062225">
                  <a:extLst>
                    <a:ext uri="{9D8B030D-6E8A-4147-A177-3AD203B41FA5}">
                      <a16:colId xmlns:a16="http://schemas.microsoft.com/office/drawing/2014/main" val="2354327835"/>
                    </a:ext>
                  </a:extLst>
                </a:gridCol>
                <a:gridCol w="3062225">
                  <a:extLst>
                    <a:ext uri="{9D8B030D-6E8A-4147-A177-3AD203B41FA5}">
                      <a16:colId xmlns:a16="http://schemas.microsoft.com/office/drawing/2014/main" val="2095619004"/>
                    </a:ext>
                  </a:extLst>
                </a:gridCol>
                <a:gridCol w="3062225">
                  <a:extLst>
                    <a:ext uri="{9D8B030D-6E8A-4147-A177-3AD203B41FA5}">
                      <a16:colId xmlns:a16="http://schemas.microsoft.com/office/drawing/2014/main" val="2214649824"/>
                    </a:ext>
                  </a:extLst>
                </a:gridCol>
                <a:gridCol w="3062225">
                  <a:extLst>
                    <a:ext uri="{9D8B030D-6E8A-4147-A177-3AD203B41FA5}">
                      <a16:colId xmlns:a16="http://schemas.microsoft.com/office/drawing/2014/main" val="1013712856"/>
                    </a:ext>
                  </a:extLst>
                </a:gridCol>
                <a:gridCol w="3062225">
                  <a:extLst>
                    <a:ext uri="{9D8B030D-6E8A-4147-A177-3AD203B41FA5}">
                      <a16:colId xmlns:a16="http://schemas.microsoft.com/office/drawing/2014/main" val="2969246909"/>
                    </a:ext>
                  </a:extLst>
                </a:gridCol>
                <a:gridCol w="3062225">
                  <a:extLst>
                    <a:ext uri="{9D8B030D-6E8A-4147-A177-3AD203B41FA5}">
                      <a16:colId xmlns:a16="http://schemas.microsoft.com/office/drawing/2014/main" val="675540884"/>
                    </a:ext>
                  </a:extLst>
                </a:gridCol>
              </a:tblGrid>
              <a:tr h="298154">
                <a:tc>
                  <a:txBody>
                    <a:bodyPr/>
                    <a:lstStyle/>
                    <a:p>
                      <a:pPr algn="ctr" fontAlgn="b"/>
                      <a:r>
                        <a:rPr lang="en-GB" sz="2800" b="1" u="none" strike="noStrike" dirty="0">
                          <a:solidFill>
                            <a:schemeClr val="bg1"/>
                          </a:solidFill>
                          <a:effectLst/>
                          <a:latin typeface="Arial Narrow" panose="020B0606020202030204" pitchFamily="34" charset="0"/>
                        </a:rPr>
                        <a:t>Patient</a:t>
                      </a:r>
                      <a:endParaRPr lang="en-GB" sz="2800" b="1" i="0" u="none" strike="noStrike" dirty="0">
                        <a:solidFill>
                          <a:schemeClr val="bg1"/>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28575" cap="flat" cmpd="sng" algn="ctr">
                      <a:solidFill>
                        <a:srgbClr val="005DAA"/>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5DAA"/>
                    </a:solidFill>
                  </a:tcPr>
                </a:tc>
                <a:tc gridSpan="10">
                  <a:txBody>
                    <a:bodyPr/>
                    <a:lstStyle/>
                    <a:p>
                      <a:pPr algn="ctr" fontAlgn="b"/>
                      <a:r>
                        <a:rPr lang="en-US" sz="2800" b="1" i="1" dirty="0">
                          <a:solidFill>
                            <a:schemeClr val="bg1"/>
                          </a:solidFill>
                          <a:latin typeface="Arial Narrow" panose="020B0606020202030204" pitchFamily="34" charset="0"/>
                          <a:cs typeface="Arial" panose="020B0604020202020204" pitchFamily="34" charset="0"/>
                        </a:rPr>
                        <a:t>Use of romiplostim within the treatment sequence among patients in Group 1</a:t>
                      </a:r>
                      <a:endParaRPr lang="en-GB" sz="2800" b="1" i="0" u="none" strike="noStrike" dirty="0">
                        <a:solidFill>
                          <a:schemeClr val="bg1"/>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28575" cap="flat" cmpd="sng" algn="ctr">
                      <a:solidFill>
                        <a:srgbClr val="005DAA"/>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05DAA"/>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52390071"/>
                  </a:ext>
                </a:extLst>
              </a:tr>
              <a:tr h="298154">
                <a:tc>
                  <a:txBody>
                    <a:bodyPr/>
                    <a:lstStyle/>
                    <a:p>
                      <a:pPr algn="ctr" fontAlgn="b"/>
                      <a:r>
                        <a:rPr lang="en-GB" sz="2800" b="1" u="none" strike="noStrike" dirty="0">
                          <a:effectLst/>
                          <a:latin typeface="Arial Narrow" panose="020B0606020202030204" pitchFamily="34" charset="0"/>
                        </a:rPr>
                        <a:t>1</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dirty="0">
                          <a:effectLst/>
                          <a:latin typeface="Arial Narrow" panose="020B0606020202030204" pitchFamily="34" charset="0"/>
                        </a:rPr>
                        <a:t>IVIg</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a:effectLst/>
                          <a:latin typeface="Arial Narrow" panose="020B0606020202030204" pitchFamily="34" charset="0"/>
                        </a:rPr>
                        <a:t>Dexamethasone</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dirty="0">
                          <a:effectLst/>
                          <a:latin typeface="Arial Narrow" panose="020B0606020202030204" pitchFamily="34" charset="0"/>
                        </a:rPr>
                        <a:t>MMF</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CD5B5"/>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479499852"/>
                  </a:ext>
                </a:extLst>
              </a:tr>
              <a:tr h="298154">
                <a:tc>
                  <a:txBody>
                    <a:bodyPr/>
                    <a:lstStyle/>
                    <a:p>
                      <a:pPr algn="ctr" fontAlgn="b"/>
                      <a:r>
                        <a:rPr lang="en-GB" sz="2800" b="1" u="none" strike="noStrike" dirty="0">
                          <a:effectLst/>
                          <a:latin typeface="Arial Narrow" panose="020B0606020202030204" pitchFamily="34" charset="0"/>
                        </a:rPr>
                        <a:t>2</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Rituximab</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Azathioprine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26321571"/>
                  </a:ext>
                </a:extLst>
              </a:tr>
              <a:tr h="298154">
                <a:tc>
                  <a:txBody>
                    <a:bodyPr/>
                    <a:lstStyle/>
                    <a:p>
                      <a:pPr algn="ctr" fontAlgn="b"/>
                      <a:r>
                        <a:rPr lang="en-GB" sz="2800" b="1" u="none" strike="noStrike" dirty="0">
                          <a:effectLst/>
                          <a:latin typeface="Arial Narrow" panose="020B0606020202030204" pitchFamily="34" charset="0"/>
                        </a:rPr>
                        <a:t>3</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a:effectLst/>
                          <a:latin typeface="Arial Narrow" panose="020B0606020202030204" pitchFamily="34" charset="0"/>
                        </a:rPr>
                        <a:t>Prednisolone</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a:effectLst/>
                          <a:latin typeface="Arial Narrow" panose="020B0606020202030204" pitchFamily="34" charset="0"/>
                        </a:rPr>
                        <a:t>Prednisolone</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CD5B5"/>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28821400"/>
                  </a:ext>
                </a:extLst>
              </a:tr>
              <a:tr h="298154">
                <a:tc>
                  <a:txBody>
                    <a:bodyPr/>
                    <a:lstStyle/>
                    <a:p>
                      <a:pPr algn="ctr" fontAlgn="b"/>
                      <a:r>
                        <a:rPr lang="en-GB" sz="2800" b="1" u="none" strike="noStrike">
                          <a:effectLst/>
                          <a:latin typeface="Arial Narrow" panose="020B0606020202030204" pitchFamily="34" charset="0"/>
                        </a:rPr>
                        <a:t>4</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25579275"/>
                  </a:ext>
                </a:extLst>
              </a:tr>
              <a:tr h="298154">
                <a:tc>
                  <a:txBody>
                    <a:bodyPr/>
                    <a:lstStyle/>
                    <a:p>
                      <a:pPr algn="ctr" fontAlgn="b"/>
                      <a:r>
                        <a:rPr lang="en-GB" sz="2800" b="1" u="none" strike="noStrike" dirty="0">
                          <a:effectLst/>
                          <a:latin typeface="Arial Narrow" panose="020B0606020202030204" pitchFamily="34" charset="0"/>
                        </a:rPr>
                        <a:t>5</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dirty="0">
                          <a:effectLst/>
                          <a:latin typeface="Arial Narrow" panose="020B0606020202030204" pitchFamily="34" charset="0"/>
                        </a:rPr>
                        <a:t>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74395703"/>
                  </a:ext>
                </a:extLst>
              </a:tr>
              <a:tr h="298154">
                <a:tc>
                  <a:txBody>
                    <a:bodyPr/>
                    <a:lstStyle/>
                    <a:p>
                      <a:pPr algn="ctr" fontAlgn="b"/>
                      <a:r>
                        <a:rPr lang="en-GB" sz="2800" b="1" u="none" strike="noStrike">
                          <a:effectLst/>
                          <a:latin typeface="Arial Narrow" panose="020B0606020202030204" pitchFamily="34" charset="0"/>
                        </a:rPr>
                        <a:t>6</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MMF</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IVIg</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IVIg</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IVIg</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91881199"/>
                  </a:ext>
                </a:extLst>
              </a:tr>
              <a:tr h="298154">
                <a:tc>
                  <a:txBody>
                    <a:bodyPr/>
                    <a:lstStyle/>
                    <a:p>
                      <a:pPr algn="ctr" fontAlgn="b"/>
                      <a:r>
                        <a:rPr lang="en-GB" sz="2800" b="1" u="none" strike="noStrike" dirty="0">
                          <a:effectLst/>
                          <a:latin typeface="Arial Narrow" panose="020B0606020202030204" pitchFamily="34" charset="0"/>
                        </a:rPr>
                        <a:t>7</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dirty="0">
                          <a:effectLst/>
                          <a:latin typeface="Arial Narrow" panose="020B0606020202030204" pitchFamily="34" charset="0"/>
                        </a:rPr>
                        <a:t>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a:effectLst/>
                          <a:latin typeface="Arial Narrow" panose="020B0606020202030204" pitchFamily="34" charset="0"/>
                        </a:rPr>
                        <a:t>Rituximab</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067547713"/>
                  </a:ext>
                </a:extLst>
              </a:tr>
              <a:tr h="298154">
                <a:tc>
                  <a:txBody>
                    <a:bodyPr/>
                    <a:lstStyle/>
                    <a:p>
                      <a:pPr algn="ctr" fontAlgn="b"/>
                      <a:r>
                        <a:rPr lang="en-GB" sz="2800" b="1" u="none" strike="noStrike">
                          <a:effectLst/>
                          <a:latin typeface="Arial Narrow" panose="020B0606020202030204" pitchFamily="34" charset="0"/>
                        </a:rPr>
                        <a:t>8</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IVIg</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MMF</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ap="flat" cmpd="sng" algn="ctr">
                      <a:no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ap="flat" cmpd="sng" algn="ctr">
                      <a:noFill/>
                      <a:prstDash val="solid"/>
                      <a:round/>
                      <a:headEnd type="none" w="med" len="med"/>
                      <a:tailEnd type="none" w="med" len="med"/>
                    </a:lnL>
                    <a:lnR w="28575" cap="flat" cmpd="sng" algn="ctr">
                      <a:solidFill>
                        <a:srgbClr val="005DAA"/>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03700858"/>
                  </a:ext>
                </a:extLst>
              </a:tr>
              <a:tr h="298154">
                <a:tc>
                  <a:txBody>
                    <a:bodyPr/>
                    <a:lstStyle/>
                    <a:p>
                      <a:pPr algn="ctr" fontAlgn="b"/>
                      <a:r>
                        <a:rPr lang="en-GB" sz="2800" b="1" u="none" strike="noStrike" dirty="0">
                          <a:effectLst/>
                          <a:latin typeface="Arial Narrow" panose="020B0606020202030204" pitchFamily="34" charset="0"/>
                        </a:rPr>
                        <a:t>9</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dirty="0">
                          <a:effectLst/>
                          <a:latin typeface="Arial Narrow" panose="020B0606020202030204" pitchFamily="34" charset="0"/>
                        </a:rPr>
                        <a:t>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dirty="0">
                          <a:effectLst/>
                          <a:latin typeface="Arial Narrow" panose="020B0606020202030204" pitchFamily="34" charset="0"/>
                        </a:rPr>
                        <a:t>MMF</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50915434"/>
                  </a:ext>
                </a:extLst>
              </a:tr>
              <a:tr h="298154">
                <a:tc>
                  <a:txBody>
                    <a:bodyPr/>
                    <a:lstStyle/>
                    <a:p>
                      <a:pPr algn="ctr" fontAlgn="b"/>
                      <a:r>
                        <a:rPr lang="en-GB" sz="2800" b="1" u="none" strike="noStrike" dirty="0">
                          <a:effectLst/>
                          <a:latin typeface="Arial Narrow" panose="020B0606020202030204" pitchFamily="34" charset="0"/>
                        </a:rPr>
                        <a:t>10</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MMF</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28106378"/>
                  </a:ext>
                </a:extLst>
              </a:tr>
              <a:tr h="298154">
                <a:tc>
                  <a:txBody>
                    <a:bodyPr/>
                    <a:lstStyle/>
                    <a:p>
                      <a:pPr algn="ctr" fontAlgn="b"/>
                      <a:r>
                        <a:rPr lang="en-GB" sz="2800" b="1" u="none" strike="noStrike" dirty="0">
                          <a:effectLst/>
                          <a:latin typeface="Arial Narrow" panose="020B0606020202030204" pitchFamily="34" charset="0"/>
                        </a:rPr>
                        <a:t>11</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a:effectLst/>
                          <a:latin typeface="Arial Narrow" panose="020B0606020202030204" pitchFamily="34" charset="0"/>
                        </a:rPr>
                        <a:t>Prednisolone</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a:effectLst/>
                          <a:latin typeface="Arial Narrow" panose="020B0606020202030204" pitchFamily="34" charset="0"/>
                        </a:rPr>
                        <a:t>IVIg</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21864143"/>
                  </a:ext>
                </a:extLst>
              </a:tr>
              <a:tr h="298154">
                <a:tc>
                  <a:txBody>
                    <a:bodyPr/>
                    <a:lstStyle/>
                    <a:p>
                      <a:pPr algn="ctr" fontAlgn="b"/>
                      <a:r>
                        <a:rPr lang="en-GB" sz="2800" b="1" u="none" strike="noStrike" dirty="0">
                          <a:effectLst/>
                          <a:latin typeface="Arial Narrow" panose="020B0606020202030204" pitchFamily="34" charset="0"/>
                        </a:rPr>
                        <a:t>12</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BE0F1"/>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32450721"/>
                  </a:ext>
                </a:extLst>
              </a:tr>
              <a:tr h="298154">
                <a:tc>
                  <a:txBody>
                    <a:bodyPr/>
                    <a:lstStyle/>
                    <a:p>
                      <a:pPr algn="ctr" fontAlgn="b"/>
                      <a:r>
                        <a:rPr lang="en-GB" sz="2800" b="1" u="none" strike="noStrike" dirty="0">
                          <a:effectLst/>
                          <a:latin typeface="Arial Narrow" panose="020B0606020202030204" pitchFamily="34" charset="0"/>
                        </a:rPr>
                        <a:t>13</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a:effectLst/>
                          <a:latin typeface="Arial Narrow" panose="020B0606020202030204" pitchFamily="34" charset="0"/>
                        </a:rPr>
                        <a:t> </a:t>
                      </a:r>
                      <a:endParaRPr lang="en-GB" sz="2800" b="0" i="0" u="none" strike="noStrike">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fontAlgn="b"/>
                      <a:r>
                        <a:rPr lang="en-GB" sz="2800" u="none" strike="noStrike" dirty="0">
                          <a:effectLst/>
                          <a:latin typeface="Arial Narrow" panose="020B0606020202030204" pitchFamily="34" charset="0"/>
                        </a:rPr>
                        <a:t> </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62526489"/>
                  </a:ext>
                </a:extLst>
              </a:tr>
              <a:tr h="298154">
                <a:tc>
                  <a:txBody>
                    <a:bodyPr/>
                    <a:lstStyle/>
                    <a:p>
                      <a:pPr algn="ctr" fontAlgn="b"/>
                      <a:r>
                        <a:rPr lang="en-GB" sz="2800" b="1" u="none" strike="noStrike" dirty="0">
                          <a:effectLst/>
                          <a:latin typeface="Arial Narrow" panose="020B0606020202030204" pitchFamily="34" charset="0"/>
                        </a:rPr>
                        <a:t>14</a:t>
                      </a:r>
                      <a:endParaRPr lang="en-GB" sz="2800" b="1" i="0" u="none" strike="noStrike" dirty="0">
                        <a:solidFill>
                          <a:srgbClr val="000000"/>
                        </a:solidFill>
                        <a:effectLst/>
                        <a:latin typeface="Arial Narrow" panose="020B0606020202030204" pitchFamily="34" charset="0"/>
                      </a:endParaRPr>
                    </a:p>
                  </a:txBody>
                  <a:tcPr marL="471" marR="471" marT="471" marB="0" anchor="ctr">
                    <a:lnL w="28575" cap="flat" cmpd="sng" algn="ctr">
                      <a:solidFill>
                        <a:srgbClr val="005DAA"/>
                      </a:solidFill>
                      <a:prstDash val="solid"/>
                      <a:round/>
                      <a:headEnd type="none" w="med" len="med"/>
                      <a:tailEnd type="none" w="med" len="med"/>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rgbClr val="FCD5B5"/>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a:effectLst/>
                          <a:latin typeface="Arial Narrow" panose="020B0606020202030204" pitchFamily="34" charset="0"/>
                        </a:rPr>
                        <a:t>Danazol</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b="1" u="none" strike="noStrike" dirty="0">
                          <a:effectLst/>
                          <a:latin typeface="Arial Narrow" panose="020B0606020202030204" pitchFamily="34" charset="0"/>
                        </a:rPr>
                        <a:t>Romiplostim</a:t>
                      </a:r>
                      <a:endParaRPr lang="en-GB" sz="2800" b="1"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fontAlgn="b"/>
                      <a:r>
                        <a:rPr lang="en-GB" sz="2800" u="none" strike="noStrike" dirty="0" err="1">
                          <a:effectLst/>
                          <a:latin typeface="Arial Narrow" panose="020B0606020202030204" pitchFamily="34" charset="0"/>
                        </a:rPr>
                        <a:t>MethylPrednisolone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Cyclosporine</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12700" cmpd="sng">
                      <a:noFill/>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rgbClr val="DBE0F1"/>
                    </a:solidFill>
                  </a:tcPr>
                </a:tc>
                <a:tc>
                  <a:txBody>
                    <a:bodyPr/>
                    <a:lstStyle/>
                    <a:p>
                      <a:pPr algn="ctr" fontAlgn="b"/>
                      <a:r>
                        <a:rPr lang="en-GB" sz="2800" u="none" strike="noStrike" dirty="0">
                          <a:effectLst/>
                          <a:latin typeface="Arial Narrow" panose="020B0606020202030204" pitchFamily="34" charset="0"/>
                        </a:rPr>
                        <a:t>Rituximab</a:t>
                      </a:r>
                      <a:endParaRPr lang="en-GB" sz="2800" b="0" i="0" u="none" strike="noStrike" dirty="0">
                        <a:solidFill>
                          <a:srgbClr val="000000"/>
                        </a:solidFill>
                        <a:effectLst/>
                        <a:latin typeface="Arial Narrow" panose="020B0606020202030204" pitchFamily="34" charset="0"/>
                      </a:endParaRPr>
                    </a:p>
                  </a:txBody>
                  <a:tcPr marL="471" marR="471" marT="471" marB="0" anchor="ctr">
                    <a:lnL w="12700" cmpd="sng">
                      <a:noFill/>
                    </a:lnL>
                    <a:lnR w="28575" cap="flat" cmpd="sng" algn="ctr">
                      <a:solidFill>
                        <a:srgbClr val="005DAA"/>
                      </a:solidFill>
                      <a:prstDash val="solid"/>
                      <a:round/>
                      <a:headEnd type="none" w="med" len="med"/>
                      <a:tailEnd type="none" w="med" len="med"/>
                    </a:lnR>
                    <a:lnT w="12700" cmpd="sng">
                      <a:noFill/>
                    </a:lnT>
                    <a:lnB w="28575" cap="flat" cmpd="sng" algn="ctr">
                      <a:solidFill>
                        <a:srgbClr val="005DAA"/>
                      </a:solidFill>
                      <a:prstDash val="solid"/>
                      <a:round/>
                      <a:headEnd type="none" w="med" len="med"/>
                      <a:tailEnd type="none" w="med" len="med"/>
                    </a:lnB>
                    <a:lnTlToBr w="12700" cmpd="sng">
                      <a:noFill/>
                      <a:prstDash val="solid"/>
                    </a:lnTlToBr>
                    <a:lnBlToTr w="12700" cmpd="sng">
                      <a:noFill/>
                      <a:prstDash val="solid"/>
                    </a:lnBlToTr>
                    <a:solidFill>
                      <a:srgbClr val="DBE0F1"/>
                    </a:solidFill>
                  </a:tcPr>
                </a:tc>
                <a:extLst>
                  <a:ext uri="{0D108BD9-81ED-4DB2-BD59-A6C34878D82A}">
                    <a16:rowId xmlns:a16="http://schemas.microsoft.com/office/drawing/2014/main" val="3875863300"/>
                  </a:ext>
                </a:extLst>
              </a:tr>
            </a:tbl>
          </a:graphicData>
        </a:graphic>
      </p:graphicFrame>
      <p:sp>
        <p:nvSpPr>
          <p:cNvPr id="18" name="TextBox 17">
            <a:extLst>
              <a:ext uri="{FF2B5EF4-FFF2-40B4-BE49-F238E27FC236}">
                <a16:creationId xmlns:a16="http://schemas.microsoft.com/office/drawing/2014/main" id="{5D60A20A-80BB-0D9F-0C1A-006BCAF5AAB0}"/>
              </a:ext>
            </a:extLst>
          </p:cNvPr>
          <p:cNvSpPr txBox="1"/>
          <p:nvPr/>
        </p:nvSpPr>
        <p:spPr>
          <a:xfrm>
            <a:off x="725942" y="24307800"/>
            <a:ext cx="15840000" cy="400110"/>
          </a:xfrm>
          <a:prstGeom prst="rect">
            <a:avLst/>
          </a:prstGeom>
          <a:noFill/>
        </p:spPr>
        <p:txBody>
          <a:bodyPr wrap="square">
            <a:spAutoFit/>
          </a:bodyPr>
          <a:lstStyle/>
          <a:p>
            <a:r>
              <a:rPr lang="en-US" sz="2000" baseline="30000" dirty="0">
                <a:latin typeface="Arial Narrow" panose="020B0606020202030204" pitchFamily="34" charset="0"/>
                <a:cs typeface="Arial" panose="020B0604020202020204" pitchFamily="34" charset="0"/>
              </a:rPr>
              <a:t>a</a:t>
            </a:r>
            <a:r>
              <a:rPr lang="en-GB" sz="2000" dirty="0">
                <a:latin typeface="Arial Narrow" panose="020B0606020202030204" pitchFamily="34" charset="0"/>
                <a:cs typeface="Arial" panose="020B0604020202020204" pitchFamily="34" charset="0"/>
              </a:rPr>
              <a:t>At the time of data collection, romiplostim was not approved for patients &lt;1 year from ITP diagnosis. Each prescription needed to be justified on a case-by-case basis</a:t>
            </a:r>
          </a:p>
        </p:txBody>
      </p:sp>
      <p:pic>
        <p:nvPicPr>
          <p:cNvPr id="13" name="Imagen 50">
            <a:extLst>
              <a:ext uri="{FF2B5EF4-FFF2-40B4-BE49-F238E27FC236}">
                <a16:creationId xmlns:a16="http://schemas.microsoft.com/office/drawing/2014/main" id="{D9077464-6E3A-91AE-F42F-AD2E43ED513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030925" y="246520"/>
            <a:ext cx="2869441" cy="3060737"/>
          </a:xfrm>
          <a:prstGeom prst="rect">
            <a:avLst/>
          </a:prstGeom>
        </p:spPr>
      </p:pic>
      <p:sp>
        <p:nvSpPr>
          <p:cNvPr id="60" name="TextBox 59">
            <a:extLst>
              <a:ext uri="{FF2B5EF4-FFF2-40B4-BE49-F238E27FC236}">
                <a16:creationId xmlns:a16="http://schemas.microsoft.com/office/drawing/2014/main" id="{10D36AE2-3A4D-4D1C-A876-3E8605D71584}"/>
              </a:ext>
            </a:extLst>
          </p:cNvPr>
          <p:cNvSpPr txBox="1"/>
          <p:nvPr/>
        </p:nvSpPr>
        <p:spPr>
          <a:xfrm>
            <a:off x="16963327" y="14097000"/>
            <a:ext cx="15840000" cy="400110"/>
          </a:xfrm>
          <a:prstGeom prst="rect">
            <a:avLst/>
          </a:prstGeom>
          <a:noFill/>
        </p:spPr>
        <p:txBody>
          <a:bodyPr wrap="square">
            <a:spAutoFit/>
          </a:bodyPr>
          <a:lstStyle/>
          <a:p>
            <a:r>
              <a:rPr lang="en-US" sz="2000" dirty="0">
                <a:latin typeface="Arial Narrow" panose="020B0606020202030204" pitchFamily="34" charset="0"/>
                <a:cs typeface="Arial" panose="020B0604020202020204" pitchFamily="34" charset="0"/>
              </a:rPr>
              <a:t>Patient 12 received romiplostim 69 weeks from diagnosis.</a:t>
            </a:r>
          </a:p>
        </p:txBody>
      </p:sp>
      <p:sp>
        <p:nvSpPr>
          <p:cNvPr id="61" name="TextBox 60">
            <a:extLst>
              <a:ext uri="{FF2B5EF4-FFF2-40B4-BE49-F238E27FC236}">
                <a16:creationId xmlns:a16="http://schemas.microsoft.com/office/drawing/2014/main" id="{FBFE231A-8F37-4044-BE82-D5419D8BD7D3}"/>
              </a:ext>
            </a:extLst>
          </p:cNvPr>
          <p:cNvSpPr txBox="1"/>
          <p:nvPr/>
        </p:nvSpPr>
        <p:spPr>
          <a:xfrm>
            <a:off x="4495800" y="31493402"/>
            <a:ext cx="5237193" cy="400110"/>
          </a:xfrm>
          <a:prstGeom prst="rect">
            <a:avLst/>
          </a:prstGeom>
          <a:noFill/>
        </p:spPr>
        <p:txBody>
          <a:bodyPr wrap="square" rtlCol="0">
            <a:spAutoFit/>
          </a:bodyPr>
          <a:lstStyle/>
          <a:p>
            <a:r>
              <a:rPr lang="de-AT" sz="2000" b="0" i="0" dirty="0">
                <a:solidFill>
                  <a:schemeClr val="bg1"/>
                </a:solidFill>
                <a:effectLst/>
                <a:latin typeface="Arial" panose="020B0604020202020204" pitchFamily="34" charset="0"/>
              </a:rPr>
              <a:t>SC-AT-ROMIPLOSTI-00166 1222</a:t>
            </a:r>
            <a:endParaRPr lang="en-GB" sz="2000" dirty="0">
              <a:solidFill>
                <a:schemeClr val="bg1"/>
              </a:solidFill>
            </a:endParaRPr>
          </a:p>
        </p:txBody>
      </p:sp>
    </p:spTree>
    <p:extLst>
      <p:ext uri="{BB962C8B-B14F-4D97-AF65-F5344CB8AC3E}">
        <p14:creationId xmlns:p14="http://schemas.microsoft.com/office/powerpoint/2010/main" val="928493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82ad3a63-90ad-4a46-a3cb-757f4658e205" origin="userSelected">
  <element uid="ba0343df-3220-4244-9388-1298e2abc028" value=""/>
  <element uid="03e9b10b-a1f9-4a88-9630-476473f62285" value=""/>
  <element uid="7349a702-6462-4442-88eb-c64cd513835c" value=""/>
</sisl>
</file>

<file path=customXml/itemProps1.xml><?xml version="1.0" encoding="utf-8"?>
<ds:datastoreItem xmlns:ds="http://schemas.openxmlformats.org/officeDocument/2006/customXml" ds:itemID="{F8988553-85CB-4FA4-9771-E2CE2EFD2E10}">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6040</TotalTime>
  <Words>1918</Words>
  <Application>Microsoft Office PowerPoint</Application>
  <PresentationFormat>Custom</PresentationFormat>
  <Paragraphs>331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Narrow</vt:lpstr>
      <vt:lpstr>Calibri</vt:lpstr>
      <vt:lpstr>Courier New</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3906-A-2_ASH2018_Tarantino_FINAL</dc:title>
  <dc:creator>Caroline Greenwood</dc:creator>
  <cp:keywords>*$%CON-*$%GenBus</cp:keywords>
  <cp:lastModifiedBy>Foessl, Ines</cp:lastModifiedBy>
  <cp:revision>551</cp:revision>
  <dcterms:created xsi:type="dcterms:W3CDTF">2019-05-01T08:56:17Z</dcterms:created>
  <dcterms:modified xsi:type="dcterms:W3CDTF">2022-12-13T16:41:52Z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2018-11-27T00:00:00Z</vt:filetime>
  </property>
  <property fmtid="{D5CDD505-2E9C-101B-9397-08002B2CF9AE}" pid="3" name="Creator">
    <vt:lpwstr>Adobe Illustrator CC 23.0 (Windows)</vt:lpwstr>
  </property>
  <property fmtid="{D5CDD505-2E9C-101B-9397-08002B2CF9AE}" pid="4" name="LastSaved">
    <vt:filetime>2019-05-01T00:00:00Z</vt:filetime>
  </property>
  <property fmtid="{D5CDD505-2E9C-101B-9397-08002B2CF9AE}" pid="5" name="docIndexRef">
    <vt:lpwstr>3a306c43-5563-4c3c-afcd-1a158bc26fca</vt:lpwstr>
  </property>
  <property fmtid="{D5CDD505-2E9C-101B-9397-08002B2CF9AE}" pid="6" name="bjSaver">
    <vt:lpwstr>ABXm22mIg4pwKW9ZaAJMSEvfYiOKSaqU</vt:lpwstr>
  </property>
  <property fmtid="{D5CDD505-2E9C-101B-9397-08002B2CF9AE}" pid="7" name="bjDocumentLabelXML">
    <vt:lpwstr>&lt;?xml version="1.0" encoding="us-ascii"?&gt;&lt;sisl xmlns:xsi="http://www.w3.org/2001/XMLSchema-instance" xmlns:xsd="http://www.w3.org/2001/XMLSchema" sislVersion="0" policy="82ad3a63-90ad-4a46-a3cb-757f4658e205" origin="userSelected" xmlns="http://www.boldonj</vt:lpwstr>
  </property>
  <property fmtid="{D5CDD505-2E9C-101B-9397-08002B2CF9AE}" pid="8" name="bjDocumentLabelXML-0">
    <vt:lpwstr>ames.com/2008/01/sie/internal/label"&gt;&lt;element uid="ba0343df-3220-4244-9388-1298e2abc028" value="" /&gt;&lt;element uid="03e9b10b-a1f9-4a88-9630-476473f62285" value="" /&gt;&lt;element uid="7349a702-6462-4442-88eb-c64cd513835c" value="" /&gt;&lt;/sisl&gt;</vt:lpwstr>
  </property>
  <property fmtid="{D5CDD505-2E9C-101B-9397-08002B2CF9AE}" pid="9" name="bjDocumentSecurityLabel">
    <vt:lpwstr>Confidential - General Business</vt:lpwstr>
  </property>
  <property fmtid="{D5CDD505-2E9C-101B-9397-08002B2CF9AE}" pid="10" name="MSIP_Label_fa2055c4-9279-4301-be81-ecf0bfac40b1_Enabled">
    <vt:lpwstr>true</vt:lpwstr>
  </property>
  <property fmtid="{D5CDD505-2E9C-101B-9397-08002B2CF9AE}" pid="11" name="MSIP_Label_fa2055c4-9279-4301-be81-ecf0bfac40b1_SetDate">
    <vt:lpwstr>2022-09-22T11:19:03Z</vt:lpwstr>
  </property>
  <property fmtid="{D5CDD505-2E9C-101B-9397-08002B2CF9AE}" pid="12" name="MSIP_Label_fa2055c4-9279-4301-be81-ecf0bfac40b1_Method">
    <vt:lpwstr>Privileged</vt:lpwstr>
  </property>
  <property fmtid="{D5CDD505-2E9C-101B-9397-08002B2CF9AE}" pid="13" name="MSIP_Label_fa2055c4-9279-4301-be81-ecf0bfac40b1_Name">
    <vt:lpwstr>Confidential Medical and Scientific Affairs (no marking)</vt:lpwstr>
  </property>
  <property fmtid="{D5CDD505-2E9C-101B-9397-08002B2CF9AE}" pid="14" name="MSIP_Label_fa2055c4-9279-4301-be81-ecf0bfac40b1_SiteId">
    <vt:lpwstr>4b4266a6-1368-41af-ad5a-59eb634f7ad8</vt:lpwstr>
  </property>
  <property fmtid="{D5CDD505-2E9C-101B-9397-08002B2CF9AE}" pid="15" name="MSIP_Label_fa2055c4-9279-4301-be81-ecf0bfac40b1_ActionId">
    <vt:lpwstr>964cd14d-603a-417c-b4b2-0ab6829b7068</vt:lpwstr>
  </property>
  <property fmtid="{D5CDD505-2E9C-101B-9397-08002B2CF9AE}" pid="16" name="MSIP_Label_fa2055c4-9279-4301-be81-ecf0bfac40b1_ContentBits">
    <vt:lpwstr>0</vt:lpwstr>
  </property>
</Properties>
</file>